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58" r:id="rId3"/>
    <p:sldId id="371" r:id="rId4"/>
    <p:sldId id="300" r:id="rId5"/>
    <p:sldId id="372" r:id="rId6"/>
    <p:sldId id="332" r:id="rId7"/>
    <p:sldId id="333" r:id="rId8"/>
    <p:sldId id="307" r:id="rId9"/>
    <p:sldId id="364" r:id="rId10"/>
    <p:sldId id="366" r:id="rId11"/>
    <p:sldId id="320" r:id="rId12"/>
    <p:sldId id="368" r:id="rId13"/>
    <p:sldId id="367" r:id="rId14"/>
    <p:sldId id="357" r:id="rId15"/>
    <p:sldId id="309" r:id="rId16"/>
    <p:sldId id="338" r:id="rId17"/>
    <p:sldId id="362" r:id="rId18"/>
    <p:sldId id="291" r:id="rId19"/>
    <p:sldId id="369" r:id="rId20"/>
    <p:sldId id="370" r:id="rId21"/>
    <p:sldId id="334" r:id="rId22"/>
    <p:sldId id="373" r:id="rId2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F2F"/>
    <a:srgbClr val="74913B"/>
    <a:srgbClr val="85A644"/>
    <a:srgbClr val="92B54B"/>
    <a:srgbClr val="0063A5"/>
    <a:srgbClr val="5590E1"/>
    <a:srgbClr val="12EB00"/>
    <a:srgbClr val="7AC142"/>
    <a:srgbClr val="88DE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3540" autoAdjust="0"/>
  </p:normalViewPr>
  <p:slideViewPr>
    <p:cSldViewPr snapToGrid="0" snapToObjects="1">
      <p:cViewPr varScale="1">
        <p:scale>
          <a:sx n="70" d="100"/>
          <a:sy n="70" d="100"/>
        </p:scale>
        <p:origin x="-10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6FD9EDD1-75FB-AF4C-A2C3-1B4F34677442}" type="datetimeFigureOut">
              <a:rPr lang="en-US" smtClean="0"/>
              <a:pPr/>
              <a:t>6/16/2014</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FBB1FD2D-EEC4-5A44-9D9B-17F9B53C5889}" type="slidenum">
              <a:rPr lang="en-US" smtClean="0"/>
              <a:pPr/>
              <a:t>‹#›</a:t>
            </a:fld>
            <a:endParaRPr lang="en-US" dirty="0"/>
          </a:p>
        </p:txBody>
      </p:sp>
    </p:spTree>
    <p:extLst>
      <p:ext uri="{BB962C8B-B14F-4D97-AF65-F5344CB8AC3E}">
        <p14:creationId xmlns:p14="http://schemas.microsoft.com/office/powerpoint/2010/main" val="471340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3C6E0473-B8C5-482A-B130-F68901603BC0}" type="datetimeFigureOut">
              <a:rPr lang="en-US" smtClean="0"/>
              <a:t>6/16/2014</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4B568AC0-803D-42BE-B66B-36A2A2439B7D}" type="slidenum">
              <a:rPr lang="en-US" smtClean="0"/>
              <a:t>‹#›</a:t>
            </a:fld>
            <a:endParaRPr lang="en-US" dirty="0"/>
          </a:p>
        </p:txBody>
      </p:sp>
    </p:spTree>
    <p:extLst>
      <p:ext uri="{BB962C8B-B14F-4D97-AF65-F5344CB8AC3E}">
        <p14:creationId xmlns:p14="http://schemas.microsoft.com/office/powerpoint/2010/main" val="48853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1</a:t>
            </a:fld>
            <a:endParaRPr lang="en-US" dirty="0"/>
          </a:p>
        </p:txBody>
      </p:sp>
    </p:spTree>
    <p:extLst>
      <p:ext uri="{BB962C8B-B14F-4D97-AF65-F5344CB8AC3E}">
        <p14:creationId xmlns:p14="http://schemas.microsoft.com/office/powerpoint/2010/main" val="2922526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11</a:t>
            </a:fld>
            <a:endParaRPr lang="en-US" dirty="0"/>
          </a:p>
        </p:txBody>
      </p:sp>
    </p:spTree>
    <p:extLst>
      <p:ext uri="{BB962C8B-B14F-4D97-AF65-F5344CB8AC3E}">
        <p14:creationId xmlns:p14="http://schemas.microsoft.com/office/powerpoint/2010/main" val="19789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12</a:t>
            </a:fld>
            <a:endParaRPr lang="en-US" dirty="0"/>
          </a:p>
        </p:txBody>
      </p:sp>
    </p:spTree>
    <p:extLst>
      <p:ext uri="{BB962C8B-B14F-4D97-AF65-F5344CB8AC3E}">
        <p14:creationId xmlns:p14="http://schemas.microsoft.com/office/powerpoint/2010/main" val="4133129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13</a:t>
            </a:fld>
            <a:endParaRPr lang="en-US" dirty="0"/>
          </a:p>
        </p:txBody>
      </p:sp>
    </p:spTree>
    <p:extLst>
      <p:ext uri="{BB962C8B-B14F-4D97-AF65-F5344CB8AC3E}">
        <p14:creationId xmlns:p14="http://schemas.microsoft.com/office/powerpoint/2010/main" val="835962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14</a:t>
            </a:fld>
            <a:endParaRPr lang="en-US" dirty="0"/>
          </a:p>
        </p:txBody>
      </p:sp>
    </p:spTree>
    <p:extLst>
      <p:ext uri="{BB962C8B-B14F-4D97-AF65-F5344CB8AC3E}">
        <p14:creationId xmlns:p14="http://schemas.microsoft.com/office/powerpoint/2010/main" val="2760255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15</a:t>
            </a:fld>
            <a:endParaRPr lang="en-US" dirty="0"/>
          </a:p>
        </p:txBody>
      </p:sp>
    </p:spTree>
    <p:extLst>
      <p:ext uri="{BB962C8B-B14F-4D97-AF65-F5344CB8AC3E}">
        <p14:creationId xmlns:p14="http://schemas.microsoft.com/office/powerpoint/2010/main" val="1716523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16</a:t>
            </a:fld>
            <a:endParaRPr lang="en-US" dirty="0"/>
          </a:p>
        </p:txBody>
      </p:sp>
    </p:spTree>
    <p:extLst>
      <p:ext uri="{BB962C8B-B14F-4D97-AF65-F5344CB8AC3E}">
        <p14:creationId xmlns:p14="http://schemas.microsoft.com/office/powerpoint/2010/main" val="228599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463DB-62F9-4EA3-8B93-90C10261942E}" type="slidenum">
              <a:rPr lang="en-US" smtClean="0"/>
              <a:t>17</a:t>
            </a:fld>
            <a:endParaRPr lang="en-US" dirty="0"/>
          </a:p>
        </p:txBody>
      </p:sp>
    </p:spTree>
    <p:extLst>
      <p:ext uri="{BB962C8B-B14F-4D97-AF65-F5344CB8AC3E}">
        <p14:creationId xmlns:p14="http://schemas.microsoft.com/office/powerpoint/2010/main" val="330649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effectLst/>
              <a:latin typeface="+mn-lt"/>
              <a:ea typeface="+mn-ea"/>
              <a:cs typeface="+mn-cs"/>
            </a:endParaRPr>
          </a:p>
          <a:p>
            <a:pPr>
              <a:lnSpc>
                <a:spcPct val="100000"/>
              </a:lnSpc>
            </a:pPr>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18</a:t>
            </a:fld>
            <a:endParaRPr lang="en-US" dirty="0"/>
          </a:p>
        </p:txBody>
      </p:sp>
    </p:spTree>
    <p:extLst>
      <p:ext uri="{BB962C8B-B14F-4D97-AF65-F5344CB8AC3E}">
        <p14:creationId xmlns:p14="http://schemas.microsoft.com/office/powerpoint/2010/main" val="2985461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19</a:t>
            </a:fld>
            <a:endParaRPr lang="en-US" dirty="0"/>
          </a:p>
        </p:txBody>
      </p:sp>
    </p:spTree>
    <p:extLst>
      <p:ext uri="{BB962C8B-B14F-4D97-AF65-F5344CB8AC3E}">
        <p14:creationId xmlns:p14="http://schemas.microsoft.com/office/powerpoint/2010/main" val="227932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20</a:t>
            </a:fld>
            <a:endParaRPr lang="en-US" dirty="0"/>
          </a:p>
        </p:txBody>
      </p:sp>
    </p:spTree>
    <p:extLst>
      <p:ext uri="{BB962C8B-B14F-4D97-AF65-F5344CB8AC3E}">
        <p14:creationId xmlns:p14="http://schemas.microsoft.com/office/powerpoint/2010/main" val="20224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2</a:t>
            </a:fld>
            <a:endParaRPr lang="en-US" dirty="0"/>
          </a:p>
        </p:txBody>
      </p:sp>
    </p:spTree>
    <p:extLst>
      <p:ext uri="{BB962C8B-B14F-4D97-AF65-F5344CB8AC3E}">
        <p14:creationId xmlns:p14="http://schemas.microsoft.com/office/powerpoint/2010/main" val="2760255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21</a:t>
            </a:fld>
            <a:endParaRPr lang="en-US" dirty="0"/>
          </a:p>
        </p:txBody>
      </p:sp>
    </p:spTree>
    <p:extLst>
      <p:ext uri="{BB962C8B-B14F-4D97-AF65-F5344CB8AC3E}">
        <p14:creationId xmlns:p14="http://schemas.microsoft.com/office/powerpoint/2010/main" val="108068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3463DB-62F9-4EA3-8B93-90C10261942E}" type="slidenum">
              <a:rPr lang="en-US" smtClean="0"/>
              <a:t>22</a:t>
            </a:fld>
            <a:endParaRPr lang="en-US" dirty="0"/>
          </a:p>
        </p:txBody>
      </p:sp>
    </p:spTree>
    <p:extLst>
      <p:ext uri="{BB962C8B-B14F-4D97-AF65-F5344CB8AC3E}">
        <p14:creationId xmlns:p14="http://schemas.microsoft.com/office/powerpoint/2010/main" val="115042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dirty="0"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95C1C9-32F8-4116-B622-F44F71161581}" type="slidenum">
              <a:rPr lang="en-US" altLang="en-US" smtClean="0">
                <a:solidFill>
                  <a:srgbClr val="000000"/>
                </a:solidFill>
              </a:rPr>
              <a:pPr/>
              <a:t>3</a:t>
            </a:fld>
            <a:endParaRPr lang="en-US" alt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4</a:t>
            </a:fld>
            <a:endParaRPr lang="en-US" dirty="0"/>
          </a:p>
        </p:txBody>
      </p:sp>
    </p:spTree>
    <p:extLst>
      <p:ext uri="{BB962C8B-B14F-4D97-AF65-F5344CB8AC3E}">
        <p14:creationId xmlns:p14="http://schemas.microsoft.com/office/powerpoint/2010/main" val="465971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B568AC0-803D-42BE-B66B-36A2A2439B7D}" type="slidenum">
              <a:rPr lang="en-US" smtClean="0"/>
              <a:t>6</a:t>
            </a:fld>
            <a:endParaRPr lang="en-US" dirty="0"/>
          </a:p>
        </p:txBody>
      </p:sp>
    </p:spTree>
    <p:extLst>
      <p:ext uri="{BB962C8B-B14F-4D97-AF65-F5344CB8AC3E}">
        <p14:creationId xmlns:p14="http://schemas.microsoft.com/office/powerpoint/2010/main" val="60908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7</a:t>
            </a:fld>
            <a:endParaRPr lang="en-US" dirty="0"/>
          </a:p>
        </p:txBody>
      </p:sp>
    </p:spTree>
    <p:extLst>
      <p:ext uri="{BB962C8B-B14F-4D97-AF65-F5344CB8AC3E}">
        <p14:creationId xmlns:p14="http://schemas.microsoft.com/office/powerpoint/2010/main" val="236857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8</a:t>
            </a:fld>
            <a:endParaRPr lang="en-US" dirty="0"/>
          </a:p>
        </p:txBody>
      </p:sp>
    </p:spTree>
    <p:extLst>
      <p:ext uri="{BB962C8B-B14F-4D97-AF65-F5344CB8AC3E}">
        <p14:creationId xmlns:p14="http://schemas.microsoft.com/office/powerpoint/2010/main" val="218286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568AC0-803D-42BE-B66B-36A2A2439B7D}" type="slidenum">
              <a:rPr lang="en-US" smtClean="0"/>
              <a:t>9</a:t>
            </a:fld>
            <a:endParaRPr lang="en-US" dirty="0"/>
          </a:p>
        </p:txBody>
      </p:sp>
    </p:spTree>
    <p:extLst>
      <p:ext uri="{BB962C8B-B14F-4D97-AF65-F5344CB8AC3E}">
        <p14:creationId xmlns:p14="http://schemas.microsoft.com/office/powerpoint/2010/main" val="166799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568AC0-803D-42BE-B66B-36A2A2439B7D}" type="slidenum">
              <a:rPr lang="en-US" smtClean="0"/>
              <a:t>10</a:t>
            </a:fld>
            <a:endParaRPr lang="en-US" dirty="0"/>
          </a:p>
        </p:txBody>
      </p:sp>
    </p:spTree>
    <p:extLst>
      <p:ext uri="{BB962C8B-B14F-4D97-AF65-F5344CB8AC3E}">
        <p14:creationId xmlns:p14="http://schemas.microsoft.com/office/powerpoint/2010/main" val="2691667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pPr/>
              <a:t>6/16/2014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9655" y="428360"/>
            <a:ext cx="8234137" cy="56619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53173"/>
            <a:ext cx="8229600" cy="3820018"/>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1400" b="1" i="0" kern="1200" cap="none" baseline="0">
          <a:solidFill>
            <a:schemeClr val="accent3">
              <a:lumMod val="60000"/>
              <a:lumOff val="40000"/>
            </a:schemeClr>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b="1" i="0" kern="1200">
          <a:solidFill>
            <a:schemeClr val="accent1">
              <a:lumMod val="50000"/>
            </a:schemeClr>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b="1" i="0" kern="1200">
          <a:solidFill>
            <a:schemeClr val="accent1">
              <a:lumMod val="50000"/>
            </a:schemeClr>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b="1" i="0" kern="1200">
          <a:solidFill>
            <a:schemeClr val="accent1">
              <a:lumMod val="50000"/>
            </a:schemeClr>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b="1" i="0" kern="1200">
          <a:solidFill>
            <a:schemeClr val="accent1">
              <a:lumMod val="50000"/>
            </a:schemeClr>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b="1" i="0" kern="1200">
          <a:solidFill>
            <a:schemeClr val="accent1">
              <a:lumMod val="50000"/>
            </a:schemeClr>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nrollwyo.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140833"/>
            <a:ext cx="9144000" cy="1877437"/>
          </a:xfrm>
          <a:prstGeom prst="rect">
            <a:avLst/>
          </a:prstGeom>
          <a:noFill/>
        </p:spPr>
        <p:txBody>
          <a:bodyPr wrap="square" rtlCol="0">
            <a:spAutoFit/>
          </a:bodyPr>
          <a:lstStyle/>
          <a:p>
            <a:pPr algn="ctr"/>
            <a:r>
              <a:rPr lang="en-US" sz="2800" b="1" dirty="0" smtClean="0">
                <a:solidFill>
                  <a:srgbClr val="002060"/>
                </a:solidFill>
                <a:latin typeface="Corbel" pitchFamily="34" charset="0"/>
              </a:rPr>
              <a:t>Medical Neighborhoods Transform Rural Care Delivery</a:t>
            </a:r>
          </a:p>
          <a:p>
            <a:pPr algn="ctr"/>
            <a:r>
              <a:rPr lang="en-US" sz="2800" b="1" i="1" dirty="0" smtClean="0">
                <a:solidFill>
                  <a:srgbClr val="002060"/>
                </a:solidFill>
                <a:latin typeface="Corbel" pitchFamily="34" charset="0"/>
              </a:rPr>
              <a:t>Role of Patient-Centered Primary Care Medical Homes</a:t>
            </a:r>
          </a:p>
          <a:p>
            <a:pPr algn="ctr"/>
            <a:r>
              <a:rPr lang="en-US" sz="2000" b="1" i="1" dirty="0" smtClean="0">
                <a:solidFill>
                  <a:srgbClr val="002060"/>
                </a:solidFill>
                <a:latin typeface="Corbel" pitchFamily="34" charset="0"/>
              </a:rPr>
              <a:t>Presentation to Wyoming Medical Society</a:t>
            </a:r>
          </a:p>
          <a:p>
            <a:pPr algn="ctr"/>
            <a:r>
              <a:rPr lang="en-US" sz="2000" b="1" i="1" dirty="0" smtClean="0">
                <a:solidFill>
                  <a:srgbClr val="002060"/>
                </a:solidFill>
                <a:latin typeface="Corbel" pitchFamily="34" charset="0"/>
              </a:rPr>
              <a:t>June 7, 2014</a:t>
            </a:r>
          </a:p>
          <a:p>
            <a:pPr algn="ctr"/>
            <a:r>
              <a:rPr lang="en-US" sz="2000" b="1" i="1" dirty="0" smtClean="0">
                <a:solidFill>
                  <a:srgbClr val="002060"/>
                </a:solidFill>
                <a:latin typeface="Corbel" pitchFamily="34" charset="0"/>
              </a:rPr>
              <a:t>Phyllis Simpson Sherard, MPA, MHA, PhD</a:t>
            </a:r>
          </a:p>
        </p:txBody>
      </p:sp>
      <p:sp>
        <p:nvSpPr>
          <p:cNvPr id="3" name="TextBox 2"/>
          <p:cNvSpPr txBox="1"/>
          <p:nvPr/>
        </p:nvSpPr>
        <p:spPr>
          <a:xfrm>
            <a:off x="0" y="6139704"/>
            <a:ext cx="9144000" cy="646331"/>
          </a:xfrm>
          <a:prstGeom prst="rect">
            <a:avLst/>
          </a:prstGeom>
          <a:noFill/>
        </p:spPr>
        <p:txBody>
          <a:bodyPr wrap="square" rtlCol="0">
            <a:spAutoFit/>
          </a:bodyPr>
          <a:lstStyle/>
          <a:p>
            <a:endParaRPr lang="en-US" sz="1200" dirty="0" smtClean="0">
              <a:solidFill>
                <a:srgbClr val="002060"/>
              </a:solidFill>
            </a:endParaRPr>
          </a:p>
          <a:p>
            <a:r>
              <a:rPr lang="en-US" sz="800" dirty="0"/>
              <a:t>“The Health Care Innovation Award was supported by Funding Opportunity Number CMS-1C1-12-0001 from Centers for Medicare and Medicaid Services, Center for Medicare and Medicaid Innovation.  Its contents are solely the responsibility of the authors and do not necessarily represent the official views of HHS or any of its agencies.  Health Care Innovation Challenge (Cooperative Agreement) Opportunity Number CMS-1CI-12-001: CFDA:93.610”</a:t>
            </a:r>
            <a:endParaRPr lang="en-US" sz="800" dirty="0">
              <a:solidFill>
                <a:srgbClr val="002060"/>
              </a:solidFill>
            </a:endParaRPr>
          </a:p>
        </p:txBody>
      </p:sp>
      <p:sp>
        <p:nvSpPr>
          <p:cNvPr id="4" name="TextBox 3"/>
          <p:cNvSpPr txBox="1"/>
          <p:nvPr/>
        </p:nvSpPr>
        <p:spPr>
          <a:xfrm>
            <a:off x="3307976" y="1385047"/>
            <a:ext cx="3240742" cy="646331"/>
          </a:xfrm>
          <a:prstGeom prst="rect">
            <a:avLst/>
          </a:prstGeom>
          <a:noFill/>
        </p:spPr>
        <p:txBody>
          <a:bodyPr wrap="square" rtlCol="0">
            <a:spAutoFit/>
          </a:bodyPr>
          <a:lstStyle/>
          <a:p>
            <a:r>
              <a:rPr lang="en-US" b="1" dirty="0" smtClean="0">
                <a:solidFill>
                  <a:srgbClr val="002060"/>
                </a:solidFill>
                <a:latin typeface="Corbel" pitchFamily="34" charset="0"/>
              </a:rPr>
              <a:t>A Division of Cheyenne </a:t>
            </a:r>
          </a:p>
          <a:p>
            <a:r>
              <a:rPr lang="en-US" b="1" dirty="0" smtClean="0">
                <a:solidFill>
                  <a:srgbClr val="002060"/>
                </a:solidFill>
                <a:latin typeface="Corbel" pitchFamily="34" charset="0"/>
              </a:rPr>
              <a:t>Regional Health System</a:t>
            </a:r>
            <a:endParaRPr lang="en-US" b="1" i="1" dirty="0">
              <a:solidFill>
                <a:schemeClr val="bg2">
                  <a:lumMod val="75000"/>
                </a:schemeClr>
              </a:solidFill>
              <a:latin typeface="Corbel" panose="020B0503020204020204" pitchFamily="34" charset="0"/>
            </a:endParaRPr>
          </a:p>
        </p:txBody>
      </p:sp>
    </p:spTree>
    <p:extLst>
      <p:ext uri="{BB962C8B-B14F-4D97-AF65-F5344CB8AC3E}">
        <p14:creationId xmlns:p14="http://schemas.microsoft.com/office/powerpoint/2010/main" val="141083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Transformation Plans Tracking Patient-Centered Model Development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904" y="1635879"/>
            <a:ext cx="417547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16444" y="1635880"/>
            <a:ext cx="4184524" cy="282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9904" y="5405503"/>
            <a:ext cx="796711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PTP Scores are updated quarterly; next round</a:t>
            </a:r>
            <a:r>
              <a:rPr kumimoji="0" lang="en-US" sz="1800" b="0" i="0" u="none" strike="noStrike" kern="0" cap="none" spc="0" normalizeH="0" noProof="0" dirty="0" smtClean="0">
                <a:ln>
                  <a:noFill/>
                </a:ln>
                <a:solidFill>
                  <a:sysClr val="windowText" lastClr="000000"/>
                </a:solidFill>
                <a:effectLst/>
                <a:uLnTx/>
                <a:uFillTx/>
              </a:rPr>
              <a:t> of scoring end of</a:t>
            </a:r>
            <a:r>
              <a:rPr kumimoji="0" lang="en-US" sz="1800" b="0" i="0" u="none" strike="noStrike" kern="0" cap="none" spc="0" normalizeH="0" baseline="0" noProof="0" dirty="0" smtClean="0">
                <a:ln>
                  <a:noFill/>
                </a:ln>
                <a:solidFill>
                  <a:sysClr val="windowText" lastClr="000000"/>
                </a:solidFill>
                <a:effectLst/>
                <a:uLnTx/>
                <a:uFillTx/>
              </a:rPr>
              <a:t> June</a:t>
            </a:r>
            <a:r>
              <a:rPr kumimoji="0" lang="en-US" sz="1800" b="0" i="0" u="none" strike="noStrike" kern="0" cap="none" spc="0" normalizeH="0" noProof="0" dirty="0" smtClean="0">
                <a:ln>
                  <a:noFill/>
                </a:ln>
                <a:solidFill>
                  <a:sysClr val="windowText" lastClr="000000"/>
                </a:solidFill>
                <a:effectLst/>
                <a:uLnTx/>
                <a:uFillTx/>
              </a:rPr>
              <a:t> </a:t>
            </a:r>
            <a:r>
              <a:rPr kumimoji="0" lang="en-US" sz="1800" b="0" i="0" u="none" strike="noStrike" kern="0" cap="none" spc="0" normalizeH="0" baseline="0" noProof="0" dirty="0" smtClean="0">
                <a:ln>
                  <a:noFill/>
                </a:ln>
                <a:solidFill>
                  <a:sysClr val="windowText" lastClr="000000"/>
                </a:solidFill>
                <a:effectLst/>
                <a:uLnTx/>
                <a:uFillTx/>
              </a:rPr>
              <a:t>2014.</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0FB56013-B943-42BA-886F-6F9D4EB85E9D}" type="slidenum">
              <a:rPr lang="en-US" smtClean="0"/>
              <a:pPr/>
              <a:t>10</a:t>
            </a:fld>
            <a:endParaRPr lang="en-US" dirty="0"/>
          </a:p>
        </p:txBody>
      </p:sp>
    </p:spTree>
    <p:extLst>
      <p:ext uri="{BB962C8B-B14F-4D97-AF65-F5344CB8AC3E}">
        <p14:creationId xmlns:p14="http://schemas.microsoft.com/office/powerpoint/2010/main" val="129940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Clinical Outcome Indicators – Aggregate (6</a:t>
            </a:r>
            <a:r>
              <a:rPr lang="en-US" sz="2000" baseline="30000" dirty="0" smtClean="0"/>
              <a:t>th</a:t>
            </a:r>
            <a:r>
              <a:rPr lang="en-US" sz="2000" dirty="0" smtClean="0"/>
              <a:t> Quarter)</a:t>
            </a:r>
            <a:endParaRPr lang="en-US" sz="20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1566" y="1222023"/>
            <a:ext cx="7314459" cy="458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84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55" y="349623"/>
            <a:ext cx="8234137" cy="810103"/>
          </a:xfrm>
        </p:spPr>
        <p:txBody>
          <a:bodyPr/>
          <a:lstStyle/>
          <a:p>
            <a:r>
              <a:rPr lang="en-US" sz="2000" dirty="0" smtClean="0">
                <a:solidFill>
                  <a:srgbClr val="9BBB59">
                    <a:lumMod val="60000"/>
                    <a:lumOff val="40000"/>
                  </a:srgbClr>
                </a:solidFill>
              </a:rPr>
              <a:t>Sample De-identified Risk Measure; Comparison to Peer</a:t>
            </a:r>
            <a:endParaRPr lang="en-US" sz="2000" dirty="0"/>
          </a:p>
        </p:txBody>
      </p:sp>
      <p:sp>
        <p:nvSpPr>
          <p:cNvPr id="3" name="Slide Number Placeholder 2"/>
          <p:cNvSpPr>
            <a:spLocks noGrp="1"/>
          </p:cNvSpPr>
          <p:nvPr>
            <p:ph type="sldNum" sz="quarter" idx="12"/>
          </p:nvPr>
        </p:nvSpPr>
        <p:spPr/>
        <p:txBody>
          <a:bodyPr/>
          <a:lstStyle/>
          <a:p>
            <a:fld id="{0FB56013-B943-42BA-886F-6F9D4EB85E9D}" type="slidenum">
              <a:rPr lang="en-US" smtClean="0"/>
              <a:pPr/>
              <a:t>12</a:t>
            </a:fld>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6166" y="2052637"/>
            <a:ext cx="7101418" cy="355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18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NCQA </a:t>
            </a:r>
            <a:r>
              <a:rPr lang="en-US" sz="3600" dirty="0" smtClean="0"/>
              <a:t>Recognition Requirement</a:t>
            </a:r>
            <a:endParaRPr lang="en-US" sz="3600" dirty="0"/>
          </a:p>
        </p:txBody>
      </p:sp>
      <p:sp>
        <p:nvSpPr>
          <p:cNvPr id="3" name="Content Placeholder 2"/>
          <p:cNvSpPr>
            <a:spLocks noGrp="1"/>
          </p:cNvSpPr>
          <p:nvPr>
            <p:ph idx="1"/>
          </p:nvPr>
        </p:nvSpPr>
        <p:spPr>
          <a:xfrm>
            <a:off x="457200" y="1371600"/>
            <a:ext cx="8229600" cy="4501951"/>
          </a:xfrm>
        </p:spPr>
        <p:txBody>
          <a:bodyPr>
            <a:normAutofit fontScale="92500" lnSpcReduction="10000"/>
          </a:bodyPr>
          <a:lstStyle/>
          <a:p>
            <a:pPr marL="0" indent="0">
              <a:buNone/>
            </a:pPr>
            <a:r>
              <a:rPr lang="en-US" dirty="0" smtClean="0"/>
              <a:t>NCQA Scored Focus Areas</a:t>
            </a:r>
            <a:endParaRPr lang="en-US" dirty="0"/>
          </a:p>
          <a:p>
            <a:pPr marL="0" indent="0">
              <a:buNone/>
            </a:pPr>
            <a:endParaRPr lang="en-US" dirty="0" smtClean="0"/>
          </a:p>
          <a:p>
            <a:pPr marL="514350" indent="-514350">
              <a:buAutoNum type="arabicPeriod"/>
            </a:pPr>
            <a:r>
              <a:rPr lang="en-US" dirty="0" smtClean="0"/>
              <a:t>Enhance </a:t>
            </a:r>
            <a:r>
              <a:rPr lang="en-US" dirty="0"/>
              <a:t>Access and Continuity</a:t>
            </a:r>
          </a:p>
          <a:p>
            <a:pPr marL="514350" indent="-514350">
              <a:buAutoNum type="arabicPeriod"/>
            </a:pPr>
            <a:r>
              <a:rPr lang="en-US" dirty="0"/>
              <a:t>Identify and Manage Patient Populations</a:t>
            </a:r>
          </a:p>
          <a:p>
            <a:pPr marL="514350" indent="-514350">
              <a:buAutoNum type="arabicPeriod"/>
            </a:pPr>
            <a:r>
              <a:rPr lang="en-US" dirty="0"/>
              <a:t>Plan and Manage Care</a:t>
            </a:r>
          </a:p>
          <a:p>
            <a:pPr marL="514350" indent="-514350">
              <a:buAutoNum type="arabicPeriod"/>
            </a:pPr>
            <a:r>
              <a:rPr lang="en-US" dirty="0"/>
              <a:t>Provide Self-Care Support and Community Resources</a:t>
            </a:r>
          </a:p>
          <a:p>
            <a:pPr marL="514350" indent="-514350">
              <a:buAutoNum type="arabicPeriod"/>
            </a:pPr>
            <a:r>
              <a:rPr lang="en-US" dirty="0"/>
              <a:t>Track and Coordinate Care</a:t>
            </a:r>
          </a:p>
          <a:p>
            <a:pPr marL="514350" indent="-514350">
              <a:buAutoNum type="arabicPeriod"/>
            </a:pPr>
            <a:r>
              <a:rPr lang="en-US" dirty="0"/>
              <a:t>Measure and Improve Performance</a:t>
            </a:r>
          </a:p>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13</a:t>
            </a:fld>
            <a:endParaRPr lang="en-US" dirty="0"/>
          </a:p>
        </p:txBody>
      </p:sp>
    </p:spTree>
    <p:extLst>
      <p:ext uri="{BB962C8B-B14F-4D97-AF65-F5344CB8AC3E}">
        <p14:creationId xmlns:p14="http://schemas.microsoft.com/office/powerpoint/2010/main" val="2464119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NCQA Submission Status</a:t>
            </a:r>
            <a:endParaRPr lang="en-US" sz="3600" dirty="0"/>
          </a:p>
        </p:txBody>
      </p:sp>
      <p:sp>
        <p:nvSpPr>
          <p:cNvPr id="3" name="Content Placeholder 2"/>
          <p:cNvSpPr>
            <a:spLocks noGrp="1"/>
          </p:cNvSpPr>
          <p:nvPr>
            <p:ph idx="1"/>
          </p:nvPr>
        </p:nvSpPr>
        <p:spPr>
          <a:xfrm>
            <a:off x="457200" y="1214846"/>
            <a:ext cx="8229600" cy="5107895"/>
          </a:xfrm>
        </p:spPr>
        <p:txBody>
          <a:bodyPr>
            <a:normAutofit lnSpcReduction="10000"/>
          </a:bodyPr>
          <a:lstStyle/>
          <a:p>
            <a:r>
              <a:rPr lang="en-US" dirty="0" smtClean="0">
                <a:solidFill>
                  <a:srgbClr val="002060"/>
                </a:solidFill>
              </a:rPr>
              <a:t>NCQA submission</a:t>
            </a:r>
          </a:p>
          <a:p>
            <a:pPr lvl="1"/>
            <a:r>
              <a:rPr lang="en-US" sz="3200" dirty="0" smtClean="0">
                <a:solidFill>
                  <a:srgbClr val="002060"/>
                </a:solidFill>
              </a:rPr>
              <a:t>Goal is January 31, 2015</a:t>
            </a:r>
          </a:p>
          <a:p>
            <a:pPr lvl="1"/>
            <a:r>
              <a:rPr lang="en-US" sz="3200" dirty="0" smtClean="0">
                <a:solidFill>
                  <a:srgbClr val="002060"/>
                </a:solidFill>
              </a:rPr>
              <a:t>From now until January 31, PCMH gap assessment </a:t>
            </a:r>
            <a:endParaRPr lang="en-US" sz="3200" dirty="0">
              <a:solidFill>
                <a:srgbClr val="002060"/>
              </a:solidFill>
            </a:endParaRPr>
          </a:p>
          <a:p>
            <a:pPr lvl="1"/>
            <a:r>
              <a:rPr lang="en-US" sz="3200" dirty="0" smtClean="0">
                <a:solidFill>
                  <a:srgbClr val="002060"/>
                </a:solidFill>
              </a:rPr>
              <a:t>TransforMED will customize technical assistance to meet the assessed gaps</a:t>
            </a:r>
          </a:p>
          <a:p>
            <a:pPr marL="457200" lvl="1" indent="0">
              <a:buNone/>
            </a:pPr>
            <a:endParaRPr lang="en-US" sz="3200" dirty="0">
              <a:solidFill>
                <a:srgbClr val="002060"/>
              </a:solidFill>
            </a:endParaRPr>
          </a:p>
          <a:p>
            <a:r>
              <a:rPr lang="en-US" dirty="0" smtClean="0">
                <a:solidFill>
                  <a:srgbClr val="002060"/>
                </a:solidFill>
              </a:rPr>
              <a:t>Negotiated discount and “mini-grants” help offset cost of application</a:t>
            </a:r>
          </a:p>
        </p:txBody>
      </p:sp>
    </p:spTree>
    <p:extLst>
      <p:ext uri="{BB962C8B-B14F-4D97-AF65-F5344CB8AC3E}">
        <p14:creationId xmlns:p14="http://schemas.microsoft.com/office/powerpoint/2010/main" val="535645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23" y="418928"/>
            <a:ext cx="8282269" cy="566190"/>
          </a:xfrm>
        </p:spPr>
        <p:txBody>
          <a:bodyPr/>
          <a:lstStyle/>
          <a:p>
            <a:r>
              <a:rPr lang="en-US" sz="4400" dirty="0" smtClean="0"/>
              <a:t>PCMH Challenges</a:t>
            </a:r>
            <a:endParaRPr lang="en-US" sz="4400" dirty="0"/>
          </a:p>
        </p:txBody>
      </p:sp>
      <p:sp>
        <p:nvSpPr>
          <p:cNvPr id="3" name="Content Placeholder 2"/>
          <p:cNvSpPr>
            <a:spLocks noGrp="1"/>
          </p:cNvSpPr>
          <p:nvPr>
            <p:ph idx="1"/>
          </p:nvPr>
        </p:nvSpPr>
        <p:spPr>
          <a:xfrm>
            <a:off x="568712" y="1261796"/>
            <a:ext cx="8229600" cy="4704105"/>
          </a:xfrm>
        </p:spPr>
        <p:txBody>
          <a:bodyPr>
            <a:normAutofit fontScale="92500" lnSpcReduction="20000"/>
          </a:bodyPr>
          <a:lstStyle/>
          <a:p>
            <a:pPr lvl="0"/>
            <a:r>
              <a:rPr lang="en-US" sz="2700" dirty="0" smtClean="0"/>
              <a:t>Maintaining strong Physician Champions – this is an 18-24 month journey…and beyond!</a:t>
            </a:r>
          </a:p>
          <a:p>
            <a:pPr lvl="0"/>
            <a:endParaRPr lang="en-US" sz="2700" dirty="0" smtClean="0"/>
          </a:p>
          <a:p>
            <a:r>
              <a:rPr lang="en-US" sz="2700" dirty="0" smtClean="0"/>
              <a:t>EHR Sophistication – </a:t>
            </a:r>
            <a:r>
              <a:rPr lang="en-US" sz="2800" dirty="0" smtClean="0"/>
              <a:t>understanding how </a:t>
            </a:r>
            <a:r>
              <a:rPr lang="en-US" sz="2800" dirty="0"/>
              <a:t>to capture </a:t>
            </a:r>
            <a:r>
              <a:rPr lang="en-US" sz="2800" dirty="0" smtClean="0"/>
              <a:t>data </a:t>
            </a:r>
            <a:r>
              <a:rPr lang="en-US" sz="2800" dirty="0"/>
              <a:t>that </a:t>
            </a:r>
            <a:r>
              <a:rPr lang="en-US" sz="2800" dirty="0" smtClean="0"/>
              <a:t>practices may never have had to access before, i.e. outcomes reporting and patient p</a:t>
            </a:r>
            <a:r>
              <a:rPr lang="en-US" sz="2700" dirty="0" smtClean="0"/>
              <a:t>anel management.</a:t>
            </a:r>
          </a:p>
          <a:p>
            <a:pPr marL="0" lvl="0" indent="0">
              <a:buNone/>
            </a:pPr>
            <a:endParaRPr lang="en-US" sz="2700" dirty="0" smtClean="0"/>
          </a:p>
          <a:p>
            <a:pPr lvl="0"/>
            <a:r>
              <a:rPr lang="en-US" sz="2700" dirty="0" smtClean="0"/>
              <a:t>PCMH and payment reform.  What’s the ROI on all of this effort?</a:t>
            </a:r>
          </a:p>
          <a:p>
            <a:endParaRPr lang="en-US" sz="2700" dirty="0" smtClean="0"/>
          </a:p>
          <a:p>
            <a:r>
              <a:rPr lang="en-US" sz="2700" dirty="0" smtClean="0"/>
              <a:t>The </a:t>
            </a:r>
            <a:r>
              <a:rPr lang="en-US" sz="2700" dirty="0"/>
              <a:t>rural settings of many practices limit their resources and </a:t>
            </a:r>
            <a:r>
              <a:rPr lang="en-US" sz="2700" dirty="0" smtClean="0"/>
              <a:t>staffing.</a:t>
            </a:r>
            <a:endParaRPr lang="en-US" sz="2700" dirty="0"/>
          </a:p>
        </p:txBody>
      </p:sp>
    </p:spTree>
    <p:extLst>
      <p:ext uri="{BB962C8B-B14F-4D97-AF65-F5344CB8AC3E}">
        <p14:creationId xmlns:p14="http://schemas.microsoft.com/office/powerpoint/2010/main" val="539494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PCMH Payer Partners</a:t>
            </a:r>
            <a:endParaRPr lang="en-US" sz="3600" dirty="0"/>
          </a:p>
        </p:txBody>
      </p:sp>
      <p:sp>
        <p:nvSpPr>
          <p:cNvPr id="3" name="Content Placeholder 2"/>
          <p:cNvSpPr>
            <a:spLocks noGrp="1"/>
          </p:cNvSpPr>
          <p:nvPr>
            <p:ph idx="1"/>
          </p:nvPr>
        </p:nvSpPr>
        <p:spPr>
          <a:xfrm>
            <a:off x="457200" y="1103811"/>
            <a:ext cx="8229600" cy="4669380"/>
          </a:xfrm>
        </p:spPr>
        <p:txBody>
          <a:bodyPr>
            <a:noAutofit/>
          </a:bodyPr>
          <a:lstStyle/>
          <a:p>
            <a:pPr marL="0" indent="0">
              <a:buNone/>
            </a:pPr>
            <a:endParaRPr lang="en-US" sz="2400" dirty="0" smtClean="0">
              <a:solidFill>
                <a:schemeClr val="bg1"/>
              </a:solidFill>
            </a:endParaRPr>
          </a:p>
          <a:p>
            <a:pPr>
              <a:lnSpc>
                <a:spcPct val="90000"/>
              </a:lnSpc>
            </a:pPr>
            <a:r>
              <a:rPr lang="en-US" altLang="en-US" sz="2400" dirty="0"/>
              <a:t>Cooperative relationships with </a:t>
            </a:r>
            <a:r>
              <a:rPr lang="en-US" altLang="en-US" sz="2400" dirty="0" smtClean="0"/>
              <a:t>physicians, primary care providers</a:t>
            </a:r>
            <a:r>
              <a:rPr lang="en-US" altLang="en-US" sz="2400" dirty="0"/>
              <a:t/>
            </a:r>
            <a:br>
              <a:rPr lang="en-US" altLang="en-US" sz="2400" dirty="0"/>
            </a:br>
            <a:endParaRPr lang="en-US" altLang="en-US" sz="2400" dirty="0"/>
          </a:p>
          <a:p>
            <a:pPr>
              <a:lnSpc>
                <a:spcPct val="90000"/>
              </a:lnSpc>
            </a:pPr>
            <a:r>
              <a:rPr lang="en-US" altLang="en-US" sz="2400" dirty="0"/>
              <a:t>Counter incentives for supply-driven care</a:t>
            </a:r>
            <a:br>
              <a:rPr lang="en-US" altLang="en-US" sz="2400" dirty="0"/>
            </a:br>
            <a:endParaRPr lang="en-US" altLang="en-US" sz="2400" dirty="0"/>
          </a:p>
          <a:p>
            <a:pPr>
              <a:lnSpc>
                <a:spcPct val="90000"/>
              </a:lnSpc>
            </a:pPr>
            <a:r>
              <a:rPr lang="en-US" altLang="en-US" sz="2400" dirty="0"/>
              <a:t>Reward </a:t>
            </a:r>
            <a:r>
              <a:rPr lang="en-US" altLang="en-US" sz="2400" dirty="0" smtClean="0"/>
              <a:t>medical homes </a:t>
            </a:r>
            <a:r>
              <a:rPr lang="en-US" altLang="en-US" sz="2400" dirty="0"/>
              <a:t>for producing better health (not just more health care)</a:t>
            </a:r>
            <a:br>
              <a:rPr lang="en-US" altLang="en-US" sz="2400" dirty="0"/>
            </a:br>
            <a:endParaRPr lang="en-US" altLang="en-US" sz="2400" dirty="0"/>
          </a:p>
          <a:p>
            <a:pPr>
              <a:lnSpc>
                <a:spcPct val="90000"/>
              </a:lnSpc>
            </a:pPr>
            <a:r>
              <a:rPr lang="en-US" altLang="en-US" sz="2400" dirty="0"/>
              <a:t>Patient care oriented to best </a:t>
            </a:r>
            <a:r>
              <a:rPr lang="en-US" altLang="en-US" sz="2400" dirty="0" smtClean="0"/>
              <a:t>outcomes</a:t>
            </a:r>
          </a:p>
          <a:p>
            <a:pPr>
              <a:lnSpc>
                <a:spcPct val="90000"/>
              </a:lnSpc>
            </a:pPr>
            <a:endParaRPr lang="en-US" altLang="en-US" sz="2400" dirty="0" smtClean="0"/>
          </a:p>
          <a:p>
            <a:pPr>
              <a:lnSpc>
                <a:spcPct val="90000"/>
              </a:lnSpc>
            </a:pPr>
            <a:r>
              <a:rPr lang="en-US" altLang="en-US" sz="2400" dirty="0" smtClean="0"/>
              <a:t>Medicaid, Blue Cross/Blue Shield of Wyoming, WINhealth, United, CIGNA (next year)</a:t>
            </a:r>
            <a:endParaRPr lang="en-US" altLang="en-US" sz="2400" dirty="0"/>
          </a:p>
          <a:p>
            <a:pPr marL="0" indent="0">
              <a:buNone/>
            </a:pPr>
            <a:endParaRPr lang="en-US" sz="2000" dirty="0">
              <a:solidFill>
                <a:schemeClr val="bg1"/>
              </a:solidFill>
            </a:endParaRPr>
          </a:p>
        </p:txBody>
      </p:sp>
    </p:spTree>
    <p:extLst>
      <p:ext uri="{BB962C8B-B14F-4D97-AF65-F5344CB8AC3E}">
        <p14:creationId xmlns:p14="http://schemas.microsoft.com/office/powerpoint/2010/main" val="1108429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Expanded Access to Primary Care:  Enroll Wyoming</a:t>
            </a:r>
            <a:endParaRPr lang="en-US" sz="2400" dirty="0"/>
          </a:p>
        </p:txBody>
      </p:sp>
      <p:sp>
        <p:nvSpPr>
          <p:cNvPr id="3" name="Content Placeholder 2"/>
          <p:cNvSpPr>
            <a:spLocks noGrp="1"/>
          </p:cNvSpPr>
          <p:nvPr>
            <p:ph idx="1"/>
          </p:nvPr>
        </p:nvSpPr>
        <p:spPr>
          <a:xfrm>
            <a:off x="4094484" y="1304692"/>
            <a:ext cx="4937756" cy="4918053"/>
          </a:xfrm>
        </p:spPr>
        <p:txBody>
          <a:bodyPr>
            <a:normAutofit fontScale="77500" lnSpcReduction="20000"/>
          </a:bodyPr>
          <a:lstStyle/>
          <a:p>
            <a:pPr marL="285750" indent="-285750"/>
            <a:r>
              <a:rPr lang="en-US" sz="3600" dirty="0" smtClean="0">
                <a:solidFill>
                  <a:srgbClr val="002060"/>
                </a:solidFill>
              </a:rPr>
              <a:t>Trusted </a:t>
            </a:r>
            <a:r>
              <a:rPr lang="en-US" sz="3600" dirty="0">
                <a:solidFill>
                  <a:srgbClr val="002060"/>
                </a:solidFill>
              </a:rPr>
              <a:t>messenger approach</a:t>
            </a:r>
          </a:p>
          <a:p>
            <a:r>
              <a:rPr lang="en-US" sz="3600" dirty="0" smtClean="0">
                <a:solidFill>
                  <a:srgbClr val="002060"/>
                </a:solidFill>
              </a:rPr>
              <a:t>Nearly 12,000 enrolled</a:t>
            </a:r>
          </a:p>
          <a:p>
            <a:r>
              <a:rPr lang="en-US" sz="3600" dirty="0" smtClean="0">
                <a:solidFill>
                  <a:srgbClr val="002060"/>
                </a:solidFill>
              </a:rPr>
              <a:t>Above national average for enrolling 18-34 YOA at 29%</a:t>
            </a:r>
          </a:p>
          <a:p>
            <a:r>
              <a:rPr lang="en-US" sz="3600" dirty="0" smtClean="0">
                <a:solidFill>
                  <a:srgbClr val="002060"/>
                </a:solidFill>
              </a:rPr>
              <a:t>55% Female; 45% Male</a:t>
            </a:r>
          </a:p>
          <a:p>
            <a:r>
              <a:rPr lang="en-US" sz="3600" dirty="0" smtClean="0">
                <a:solidFill>
                  <a:srgbClr val="002060"/>
                </a:solidFill>
              </a:rPr>
              <a:t>66% “Silver” plans; 23% “Bronze”</a:t>
            </a:r>
          </a:p>
          <a:p>
            <a:r>
              <a:rPr lang="en-US" sz="3600" dirty="0" smtClean="0">
                <a:solidFill>
                  <a:srgbClr val="002060"/>
                </a:solidFill>
              </a:rPr>
              <a:t>93% enrolled with financial assistance</a:t>
            </a:r>
          </a:p>
          <a:p>
            <a:r>
              <a:rPr lang="en-US" b="0" dirty="0" smtClean="0">
                <a:solidFill>
                  <a:schemeClr val="bg1"/>
                </a:solidFill>
                <a:hlinkClick r:id="rId3"/>
              </a:rPr>
              <a:t>www.Enrollwyo.org</a:t>
            </a:r>
            <a:endParaRPr lang="en-US" b="0" dirty="0" smtClean="0">
              <a:solidFill>
                <a:schemeClr val="bg1"/>
              </a:solidFill>
            </a:endParaRPr>
          </a:p>
          <a:p>
            <a:pPr marL="0" indent="0">
              <a:buNone/>
            </a:pPr>
            <a:endParaRPr lang="en-US" b="0" dirty="0" smtClean="0">
              <a:solidFill>
                <a:schemeClr val="bg1"/>
              </a:solidFill>
            </a:endParaRPr>
          </a:p>
        </p:txBody>
      </p:sp>
      <p:pic>
        <p:nvPicPr>
          <p:cNvPr id="1026" name="Picture 2" descr="C:\Users\tbrosius\AppData\Local\Microsoft\Windows\Temporary Internet Files\Content.Outlook\CYUH77KH\Untitled-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2076" y="1970528"/>
            <a:ext cx="3962408" cy="3221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88991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Progress and Impact of Other Medical Neighborhood Strategies</a:t>
            </a:r>
            <a:endParaRPr lang="en-US" sz="2000" dirty="0"/>
          </a:p>
        </p:txBody>
      </p:sp>
      <p:sp>
        <p:nvSpPr>
          <p:cNvPr id="3" name="Content Placeholder 2"/>
          <p:cNvSpPr>
            <a:spLocks noGrp="1"/>
          </p:cNvSpPr>
          <p:nvPr>
            <p:ph idx="1"/>
          </p:nvPr>
        </p:nvSpPr>
        <p:spPr>
          <a:xfrm>
            <a:off x="457200" y="1137986"/>
            <a:ext cx="8229600" cy="5101450"/>
          </a:xfrm>
        </p:spPr>
        <p:txBody>
          <a:bodyPr>
            <a:normAutofit fontScale="62500" lnSpcReduction="20000"/>
          </a:bodyPr>
          <a:lstStyle/>
          <a:p>
            <a:pPr marL="0" indent="0">
              <a:buNone/>
            </a:pPr>
            <a:r>
              <a:rPr lang="en-US" sz="2800" dirty="0" smtClean="0"/>
              <a:t>Wyoming Rural Care Transition RNs</a:t>
            </a:r>
          </a:p>
          <a:p>
            <a:r>
              <a:rPr lang="en-US" sz="2800" dirty="0" smtClean="0"/>
              <a:t>28 FTEs in 14 hospitals across Wyoming</a:t>
            </a:r>
          </a:p>
          <a:p>
            <a:r>
              <a:rPr lang="en-US" sz="2800" dirty="0" smtClean="0"/>
              <a:t>Readmissions below 9% in a majority of the sites, compared to a national average of 21% for this population</a:t>
            </a:r>
          </a:p>
          <a:p>
            <a:pPr marL="0" indent="0">
              <a:buNone/>
            </a:pPr>
            <a:endParaRPr lang="en-US" sz="2800" dirty="0"/>
          </a:p>
          <a:p>
            <a:pPr marL="0" indent="0">
              <a:buNone/>
            </a:pPr>
            <a:r>
              <a:rPr lang="en-US" sz="2800" dirty="0" smtClean="0"/>
              <a:t>Physician Desktop/Telehealth Solution</a:t>
            </a:r>
          </a:p>
          <a:p>
            <a:r>
              <a:rPr lang="en-US" sz="2800" dirty="0" smtClean="0"/>
              <a:t>24 hospitals have completed upgrade to high definition endpoints</a:t>
            </a:r>
          </a:p>
          <a:p>
            <a:r>
              <a:rPr lang="en-US" sz="2800" dirty="0" smtClean="0"/>
              <a:t>187 physicians using desktop webcam and mobile device connections</a:t>
            </a:r>
          </a:p>
          <a:p>
            <a:r>
              <a:rPr lang="en-US" sz="2800" dirty="0" smtClean="0"/>
              <a:t>Clinical Telehealth consultation is on the rise across Wyoming; especially Tele-Psychiatry</a:t>
            </a:r>
          </a:p>
          <a:p>
            <a:pPr marL="0" indent="0">
              <a:buNone/>
            </a:pPr>
            <a:endParaRPr lang="en-US" sz="2800" dirty="0" smtClean="0"/>
          </a:p>
          <a:p>
            <a:pPr marL="0" indent="0">
              <a:buNone/>
            </a:pPr>
            <a:r>
              <a:rPr lang="en-US" sz="2800" dirty="0" smtClean="0"/>
              <a:t>Virtual Pharmacy – MTM Assistance</a:t>
            </a:r>
          </a:p>
          <a:p>
            <a:r>
              <a:rPr lang="en-US" sz="2800" dirty="0" smtClean="0"/>
              <a:t>Nine Pharmacists and 7 pharmacies trained in population centers (Cheyenne, Casper, Jackson)</a:t>
            </a:r>
          </a:p>
          <a:p>
            <a:pPr marL="0" indent="0">
              <a:buNone/>
            </a:pPr>
            <a:endParaRPr lang="en-US" sz="2800" dirty="0" smtClean="0"/>
          </a:p>
          <a:p>
            <a:pPr marL="0" indent="0">
              <a:buNone/>
            </a:pPr>
            <a:r>
              <a:rPr lang="en-US" sz="2800" dirty="0" smtClean="0"/>
              <a:t>Medication Donation Program – Rx Access</a:t>
            </a:r>
          </a:p>
          <a:p>
            <a:r>
              <a:rPr lang="en-US" sz="2800" dirty="0" smtClean="0"/>
              <a:t>20,404 prescriptions dispensed to 3,300 un/under-insured patients</a:t>
            </a:r>
          </a:p>
          <a:p>
            <a:r>
              <a:rPr lang="en-US" sz="2800" dirty="0" smtClean="0"/>
              <a:t>Total value of donated medications re-dispensed is more than $1.26 million</a:t>
            </a:r>
          </a:p>
        </p:txBody>
      </p:sp>
    </p:spTree>
    <p:extLst>
      <p:ext uri="{BB962C8B-B14F-4D97-AF65-F5344CB8AC3E}">
        <p14:creationId xmlns:p14="http://schemas.microsoft.com/office/powerpoint/2010/main" val="2565685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27 TransforMED Primary Care Medical Homes;  7 Pharmacies Offering MTM </a:t>
            </a:r>
            <a:endParaRPr lang="en-US" sz="1600" dirty="0"/>
          </a:p>
        </p:txBody>
      </p:sp>
      <p:sp>
        <p:nvSpPr>
          <p:cNvPr id="3" name="Content Placeholder 2"/>
          <p:cNvSpPr>
            <a:spLocks noGrp="1"/>
          </p:cNvSpPr>
          <p:nvPr>
            <p:ph sz="half" idx="1"/>
          </p:nvPr>
        </p:nvSpPr>
        <p:spPr>
          <a:xfrm>
            <a:off x="457200" y="994550"/>
            <a:ext cx="4038600" cy="5767991"/>
          </a:xfrm>
        </p:spPr>
        <p:txBody>
          <a:bodyPr>
            <a:normAutofit fontScale="77500" lnSpcReduction="20000"/>
          </a:bodyPr>
          <a:lstStyle/>
          <a:p>
            <a:pPr marL="0" indent="0">
              <a:buNone/>
            </a:pPr>
            <a:r>
              <a:rPr lang="en-US" sz="2300" dirty="0" smtClean="0"/>
              <a:t>HCIA PCMH Practices (20):</a:t>
            </a:r>
          </a:p>
          <a:p>
            <a:pPr marL="0" indent="0">
              <a:buNone/>
            </a:pPr>
            <a:endParaRPr lang="en-US" sz="1500" dirty="0" smtClean="0"/>
          </a:p>
          <a:p>
            <a:r>
              <a:rPr lang="en-US" sz="1800" dirty="0" smtClean="0"/>
              <a:t>Adult &amp; Geriatric Medical Specialties – Ivinson Memorial Hospital</a:t>
            </a:r>
          </a:p>
          <a:p>
            <a:r>
              <a:rPr lang="en-US" sz="1800" dirty="0" smtClean="0"/>
              <a:t>Basin Clinic</a:t>
            </a:r>
          </a:p>
          <a:p>
            <a:r>
              <a:rPr lang="en-US" sz="1800" dirty="0" smtClean="0"/>
              <a:t>Big Horn Family Medicine</a:t>
            </a:r>
          </a:p>
          <a:p>
            <a:r>
              <a:rPr lang="en-US" sz="1800" dirty="0" smtClean="0"/>
              <a:t>Big Horn Mountain Medicine (Sheridan)</a:t>
            </a:r>
          </a:p>
          <a:p>
            <a:r>
              <a:rPr lang="en-US" sz="1800" dirty="0" smtClean="0"/>
              <a:t>Cheyenne Plaza Primary Care</a:t>
            </a:r>
          </a:p>
          <a:p>
            <a:r>
              <a:rPr lang="en-US" sz="1800" dirty="0" smtClean="0"/>
              <a:t>Community Health Center of Central WY</a:t>
            </a:r>
          </a:p>
          <a:p>
            <a:r>
              <a:rPr lang="en-US" sz="1800" dirty="0" smtClean="0"/>
              <a:t>Carol Fischer, MD</a:t>
            </a:r>
          </a:p>
          <a:p>
            <a:r>
              <a:rPr lang="en-US" sz="1800" dirty="0" smtClean="0"/>
              <a:t>Jackson Whole Family Health</a:t>
            </a:r>
          </a:p>
          <a:p>
            <a:r>
              <a:rPr lang="en-US" sz="1800" dirty="0" smtClean="0"/>
              <a:t>Kimball Health Services</a:t>
            </a:r>
          </a:p>
          <a:p>
            <a:r>
              <a:rPr lang="en-US" sz="1800" dirty="0" smtClean="0"/>
              <a:t>Lander Medical Clinic</a:t>
            </a:r>
          </a:p>
          <a:p>
            <a:r>
              <a:rPr lang="en-US" sz="1800" dirty="0" smtClean="0"/>
              <a:t>Memorial Clinics of Converse Co.</a:t>
            </a:r>
          </a:p>
          <a:p>
            <a:r>
              <a:rPr lang="en-US" sz="1800" dirty="0" smtClean="0"/>
              <a:t>Midway Clinic</a:t>
            </a:r>
          </a:p>
          <a:p>
            <a:r>
              <a:rPr lang="en-US" sz="1800" dirty="0" smtClean="0"/>
              <a:t>North Big Horn Hospital</a:t>
            </a:r>
          </a:p>
          <a:p>
            <a:r>
              <a:rPr lang="en-US" sz="1800" dirty="0" smtClean="0"/>
              <a:t>Platte Valley Medical Center</a:t>
            </a:r>
          </a:p>
          <a:p>
            <a:r>
              <a:rPr lang="en-US" sz="1800" dirty="0" smtClean="0"/>
              <a:t>Red Rock Family Practice</a:t>
            </a:r>
          </a:p>
          <a:p>
            <a:r>
              <a:rPr lang="en-US" sz="1800" dirty="0" smtClean="0"/>
              <a:t>Rendezvous Clinic</a:t>
            </a:r>
          </a:p>
          <a:p>
            <a:r>
              <a:rPr lang="en-US" sz="1800" dirty="0" smtClean="0"/>
              <a:t>St. Johns Family Health &amp; Urgent Care</a:t>
            </a:r>
          </a:p>
          <a:p>
            <a:r>
              <a:rPr lang="en-US" sz="1800" dirty="0" smtClean="0"/>
              <a:t>South Lincoln Medical Clinic</a:t>
            </a:r>
          </a:p>
          <a:p>
            <a:r>
              <a:rPr lang="en-US" sz="1800" dirty="0" smtClean="0"/>
              <a:t>UW Family Medicine Residency – Casper</a:t>
            </a:r>
          </a:p>
          <a:p>
            <a:r>
              <a:rPr lang="en-US" sz="1800" dirty="0" smtClean="0"/>
              <a:t>Western Medical Associates</a:t>
            </a:r>
          </a:p>
          <a:p>
            <a:pPr marL="0" indent="0">
              <a:buNone/>
            </a:pPr>
            <a:endParaRPr lang="en-US" sz="1800" dirty="0" smtClean="0"/>
          </a:p>
          <a:p>
            <a:endParaRPr lang="en-US" sz="1800"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sz="2300" dirty="0" smtClean="0"/>
              <a:t>Pre-HCIA Practices (7):</a:t>
            </a:r>
          </a:p>
          <a:p>
            <a:r>
              <a:rPr lang="en-US" sz="1600" dirty="0" smtClean="0"/>
              <a:t>Babson &amp; Associates</a:t>
            </a:r>
          </a:p>
          <a:p>
            <a:r>
              <a:rPr lang="en-US" sz="1600" dirty="0" smtClean="0"/>
              <a:t>Cheyenne Health &amp; Wellness Center</a:t>
            </a:r>
          </a:p>
          <a:p>
            <a:r>
              <a:rPr lang="en-US" sz="1600" dirty="0" smtClean="0"/>
              <a:t>Sage Primary Care – Casper</a:t>
            </a:r>
          </a:p>
          <a:p>
            <a:r>
              <a:rPr lang="en-US" sz="1600" dirty="0" smtClean="0"/>
              <a:t>UW Family Practice - Cheyenne</a:t>
            </a:r>
          </a:p>
          <a:p>
            <a:r>
              <a:rPr lang="en-US" sz="1600" dirty="0" smtClean="0"/>
              <a:t>Cheyenne Regional Medical Group Clinics:</a:t>
            </a:r>
          </a:p>
          <a:p>
            <a:pPr marL="0" indent="0">
              <a:buNone/>
            </a:pPr>
            <a:r>
              <a:rPr lang="en-US" sz="1600" dirty="0" smtClean="0"/>
              <a:t>	Cheyenne Children’s Clinics (2)</a:t>
            </a:r>
          </a:p>
          <a:p>
            <a:pPr marL="0" indent="0">
              <a:buNone/>
            </a:pPr>
            <a:r>
              <a:rPr lang="en-US" sz="1600" dirty="0" smtClean="0"/>
              <a:t>	Cheyenne Family Medicine</a:t>
            </a:r>
          </a:p>
          <a:p>
            <a:pPr marL="0" indent="0">
              <a:buNone/>
            </a:pPr>
            <a:r>
              <a:rPr lang="en-US" sz="1600" dirty="0"/>
              <a:t>	</a:t>
            </a:r>
            <a:r>
              <a:rPr lang="en-US" sz="1600" dirty="0" smtClean="0"/>
              <a:t>Family First Primary Care</a:t>
            </a:r>
          </a:p>
          <a:p>
            <a:pPr marL="0" indent="0">
              <a:buNone/>
            </a:pPr>
            <a:endParaRPr lang="en-US" sz="800" dirty="0"/>
          </a:p>
          <a:p>
            <a:pPr marL="0" indent="0">
              <a:buNone/>
            </a:pPr>
            <a:r>
              <a:rPr lang="en-US" sz="2300" dirty="0" smtClean="0"/>
              <a:t>Virtual Pharmacy Participants</a:t>
            </a:r>
          </a:p>
          <a:p>
            <a:r>
              <a:rPr lang="en-US" sz="1600" dirty="0" smtClean="0"/>
              <a:t>Cheyenne</a:t>
            </a:r>
          </a:p>
          <a:p>
            <a:pPr marL="0" indent="0">
              <a:buNone/>
            </a:pPr>
            <a:r>
              <a:rPr lang="en-US" sz="1600" dirty="0"/>
              <a:t>	</a:t>
            </a:r>
            <a:r>
              <a:rPr lang="en-US" sz="1600" dirty="0" smtClean="0"/>
              <a:t>Hoys Drugs</a:t>
            </a:r>
          </a:p>
          <a:p>
            <a:pPr marL="0" indent="0">
              <a:buNone/>
            </a:pPr>
            <a:r>
              <a:rPr lang="en-US" sz="1600" dirty="0"/>
              <a:t>	</a:t>
            </a:r>
            <a:r>
              <a:rPr lang="en-US" sz="1600" dirty="0" smtClean="0"/>
              <a:t>Town and Country</a:t>
            </a:r>
          </a:p>
          <a:p>
            <a:pPr marL="0" indent="0">
              <a:buNone/>
            </a:pPr>
            <a:r>
              <a:rPr lang="en-US" sz="1600" dirty="0"/>
              <a:t>	</a:t>
            </a:r>
            <a:r>
              <a:rPr lang="en-US" sz="1600" dirty="0" smtClean="0"/>
              <a:t>North Star Infusion</a:t>
            </a:r>
          </a:p>
          <a:p>
            <a:endParaRPr lang="en-US" sz="1600" dirty="0" smtClean="0"/>
          </a:p>
          <a:p>
            <a:r>
              <a:rPr lang="en-US" sz="1600" dirty="0" smtClean="0"/>
              <a:t>Casper:</a:t>
            </a:r>
          </a:p>
          <a:p>
            <a:pPr marL="0" indent="0">
              <a:buNone/>
            </a:pPr>
            <a:r>
              <a:rPr lang="en-US" sz="1600" dirty="0"/>
              <a:t>	</a:t>
            </a:r>
            <a:r>
              <a:rPr lang="en-US" sz="1600" dirty="0" smtClean="0"/>
              <a:t>Family Pharmacy</a:t>
            </a:r>
          </a:p>
          <a:p>
            <a:pPr marL="0" indent="0">
              <a:buNone/>
            </a:pPr>
            <a:r>
              <a:rPr lang="en-US" sz="1600" dirty="0"/>
              <a:t>	</a:t>
            </a:r>
            <a:r>
              <a:rPr lang="en-US" sz="1600" dirty="0" smtClean="0"/>
              <a:t>Walgreens (1071 CY Ave)</a:t>
            </a:r>
          </a:p>
          <a:p>
            <a:pPr marL="0" indent="0">
              <a:buNone/>
            </a:pPr>
            <a:r>
              <a:rPr lang="en-US" sz="1600" dirty="0"/>
              <a:t>	</a:t>
            </a:r>
            <a:r>
              <a:rPr lang="en-US" sz="1600" dirty="0" smtClean="0"/>
              <a:t>Walgreens (190 E Wyoming Blvd)</a:t>
            </a:r>
          </a:p>
          <a:p>
            <a:endParaRPr lang="en-US" sz="1600" dirty="0" smtClean="0"/>
          </a:p>
          <a:p>
            <a:r>
              <a:rPr lang="en-US" sz="1600" dirty="0" smtClean="0"/>
              <a:t>Riverton (Pending):</a:t>
            </a:r>
          </a:p>
          <a:p>
            <a:pPr marL="0" indent="0">
              <a:buNone/>
            </a:pPr>
            <a:r>
              <a:rPr lang="en-US" sz="1600" dirty="0"/>
              <a:t>	</a:t>
            </a:r>
            <a:r>
              <a:rPr lang="en-US" sz="1600" dirty="0" smtClean="0"/>
              <a:t>Smith’s Drug </a:t>
            </a:r>
            <a:endParaRPr lang="en-US" sz="1600" dirty="0"/>
          </a:p>
          <a:p>
            <a:pPr marL="0" indent="0">
              <a:buNone/>
            </a:pPr>
            <a:endParaRPr lang="en-US" sz="1600" dirty="0"/>
          </a:p>
        </p:txBody>
      </p:sp>
    </p:spTree>
    <p:extLst>
      <p:ext uri="{BB962C8B-B14F-4D97-AF65-F5344CB8AC3E}">
        <p14:creationId xmlns:p14="http://schemas.microsoft.com/office/powerpoint/2010/main" val="425195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Healthcare’s New Challenge</a:t>
            </a:r>
            <a:endParaRPr lang="en-US" sz="3600" dirty="0"/>
          </a:p>
        </p:txBody>
      </p:sp>
      <p:sp>
        <p:nvSpPr>
          <p:cNvPr id="3" name="Content Placeholder 2"/>
          <p:cNvSpPr>
            <a:spLocks noGrp="1"/>
          </p:cNvSpPr>
          <p:nvPr>
            <p:ph idx="1"/>
          </p:nvPr>
        </p:nvSpPr>
        <p:spPr>
          <a:xfrm>
            <a:off x="699655" y="1262742"/>
            <a:ext cx="8229600" cy="1045029"/>
          </a:xfrm>
        </p:spPr>
        <p:txBody>
          <a:bodyPr>
            <a:normAutofit/>
          </a:bodyPr>
          <a:lstStyle/>
          <a:p>
            <a:pPr marL="0" indent="0">
              <a:buNone/>
            </a:pPr>
            <a:r>
              <a:rPr lang="en-US" sz="2400" dirty="0" smtClean="0">
                <a:solidFill>
                  <a:srgbClr val="002060"/>
                </a:solidFill>
              </a:rPr>
              <a:t>What do patients, payers, employers, politicians want?</a:t>
            </a:r>
          </a:p>
        </p:txBody>
      </p:sp>
      <p:sp>
        <p:nvSpPr>
          <p:cNvPr id="4" name="Rectangle 2"/>
          <p:cNvSpPr txBox="1">
            <a:spLocks noChangeArrowheads="1"/>
          </p:cNvSpPr>
          <p:nvPr/>
        </p:nvSpPr>
        <p:spPr>
          <a:xfrm>
            <a:off x="228600" y="1981200"/>
            <a:ext cx="8686800" cy="3929743"/>
          </a:xfrm>
          <a:prstGeom prst="rect">
            <a:avLst/>
          </a:prstGeom>
          <a:ln/>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b="1" i="0" kern="1200">
                <a:solidFill>
                  <a:schemeClr val="accent1">
                    <a:lumMod val="50000"/>
                  </a:schemeClr>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b="1" i="0" kern="1200">
                <a:solidFill>
                  <a:schemeClr val="accent1">
                    <a:lumMod val="50000"/>
                  </a:schemeClr>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b="1" i="0" kern="1200">
                <a:solidFill>
                  <a:schemeClr val="accent1">
                    <a:lumMod val="50000"/>
                  </a:schemeClr>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b="1" i="0" kern="1200">
                <a:solidFill>
                  <a:schemeClr val="accent1">
                    <a:lumMod val="50000"/>
                  </a:schemeClr>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b="1" i="0" kern="1200">
                <a:solidFill>
                  <a:schemeClr val="accent1">
                    <a:lumMod val="50000"/>
                  </a:schemeClr>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Tx/>
              <a:buNone/>
              <a:tabLst>
                <a:tab pos="4175125" algn="l"/>
              </a:tabLst>
            </a:pPr>
            <a:endParaRPr lang="en-US" altLang="en-US" sz="2400" dirty="0" smtClean="0"/>
          </a:p>
          <a:p>
            <a:pPr marL="0" indent="0" algn="ctr">
              <a:lnSpc>
                <a:spcPct val="90000"/>
              </a:lnSpc>
              <a:buFontTx/>
              <a:buNone/>
              <a:tabLst>
                <a:tab pos="4175125" algn="l"/>
              </a:tabLst>
            </a:pPr>
            <a:endParaRPr lang="en-US" altLang="en-US" sz="2400" dirty="0"/>
          </a:p>
          <a:p>
            <a:pPr marL="0" indent="0" algn="ctr">
              <a:lnSpc>
                <a:spcPct val="90000"/>
              </a:lnSpc>
              <a:buFontTx/>
              <a:buNone/>
              <a:tabLst>
                <a:tab pos="4175125" algn="l"/>
              </a:tabLst>
            </a:pPr>
            <a:r>
              <a:rPr lang="en-US" altLang="en-US" dirty="0" smtClean="0">
                <a:solidFill>
                  <a:srgbClr val="002060"/>
                </a:solidFill>
              </a:rPr>
              <a:t>Public, Commercial, Private Payers Alike </a:t>
            </a:r>
          </a:p>
          <a:p>
            <a:pPr marL="0" indent="0" algn="ctr">
              <a:lnSpc>
                <a:spcPct val="90000"/>
              </a:lnSpc>
              <a:buFontTx/>
              <a:buNone/>
              <a:tabLst>
                <a:tab pos="4175125" algn="l"/>
              </a:tabLst>
            </a:pPr>
            <a:endParaRPr lang="en-US" altLang="en-US" dirty="0" smtClean="0">
              <a:solidFill>
                <a:schemeClr val="bg1"/>
              </a:solidFill>
            </a:endParaRPr>
          </a:p>
          <a:p>
            <a:pPr marL="0" indent="0" algn="ctr">
              <a:lnSpc>
                <a:spcPct val="90000"/>
              </a:lnSpc>
              <a:buFontTx/>
              <a:buNone/>
              <a:tabLst>
                <a:tab pos="4175125" algn="l"/>
              </a:tabLst>
            </a:pPr>
            <a:endParaRPr lang="en-US" altLang="en-US" sz="2800" dirty="0" smtClean="0"/>
          </a:p>
          <a:p>
            <a:pPr marL="0" indent="0" algn="ctr">
              <a:lnSpc>
                <a:spcPct val="90000"/>
              </a:lnSpc>
              <a:buFontTx/>
              <a:buNone/>
              <a:tabLst>
                <a:tab pos="4175125" algn="l"/>
              </a:tabLst>
            </a:pPr>
            <a:endParaRPr lang="en-US" altLang="en-US" sz="2800" dirty="0" smtClean="0"/>
          </a:p>
          <a:p>
            <a:pPr marL="0" indent="0" algn="ctr">
              <a:lnSpc>
                <a:spcPct val="90000"/>
              </a:lnSpc>
              <a:buFontTx/>
              <a:buNone/>
              <a:tabLst>
                <a:tab pos="4175125" algn="l"/>
              </a:tabLst>
            </a:pPr>
            <a:r>
              <a:rPr lang="en-US" altLang="en-US" sz="2800" dirty="0" smtClean="0">
                <a:solidFill>
                  <a:srgbClr val="002060"/>
                </a:solidFill>
              </a:rPr>
              <a:t>▪ High Quality</a:t>
            </a:r>
          </a:p>
          <a:p>
            <a:pPr marL="0" indent="0" algn="ctr">
              <a:lnSpc>
                <a:spcPct val="90000"/>
              </a:lnSpc>
              <a:buFontTx/>
              <a:buNone/>
              <a:tabLst>
                <a:tab pos="4175125" algn="l"/>
              </a:tabLst>
            </a:pPr>
            <a:r>
              <a:rPr lang="en-US" altLang="en-US" sz="2800" dirty="0" smtClean="0">
                <a:solidFill>
                  <a:srgbClr val="002060"/>
                </a:solidFill>
              </a:rPr>
              <a:t>▪ Improved Population Health</a:t>
            </a:r>
          </a:p>
          <a:p>
            <a:pPr marL="0" indent="0" algn="ctr">
              <a:lnSpc>
                <a:spcPct val="90000"/>
              </a:lnSpc>
              <a:buFontTx/>
              <a:buNone/>
              <a:tabLst>
                <a:tab pos="4175125" algn="l"/>
              </a:tabLst>
            </a:pPr>
            <a:r>
              <a:rPr lang="en-US" altLang="en-US" sz="4400" dirty="0" smtClean="0">
                <a:solidFill>
                  <a:srgbClr val="002060"/>
                </a:solidFill>
              </a:rPr>
              <a:t>= VALUE</a:t>
            </a:r>
          </a:p>
          <a:p>
            <a:pPr marL="0" indent="0">
              <a:lnSpc>
                <a:spcPct val="90000"/>
              </a:lnSpc>
              <a:buFontTx/>
              <a:buNone/>
              <a:tabLst>
                <a:tab pos="4175125" algn="l"/>
              </a:tabLst>
            </a:pPr>
            <a:endParaRPr lang="en-US" altLang="en-US" sz="2000" dirty="0" smtClean="0">
              <a:solidFill>
                <a:srgbClr val="002060"/>
              </a:solidFill>
            </a:endParaRPr>
          </a:p>
          <a:p>
            <a:pPr marL="0" indent="0">
              <a:lnSpc>
                <a:spcPct val="90000"/>
              </a:lnSpc>
              <a:buFontTx/>
              <a:buNone/>
              <a:tabLst>
                <a:tab pos="4175125" algn="l"/>
              </a:tabLst>
            </a:pPr>
            <a:endParaRPr lang="en-US" altLang="en-US" sz="2000" dirty="0" smtClean="0">
              <a:solidFill>
                <a:srgbClr val="002060"/>
              </a:solidFill>
            </a:endParaRPr>
          </a:p>
          <a:p>
            <a:pPr marL="0" indent="0">
              <a:lnSpc>
                <a:spcPct val="90000"/>
              </a:lnSpc>
              <a:buFontTx/>
              <a:buNone/>
              <a:tabLst>
                <a:tab pos="4175125" algn="l"/>
              </a:tabLst>
            </a:pPr>
            <a:r>
              <a:rPr lang="en-US" altLang="en-US" sz="3100" dirty="0" smtClean="0">
                <a:solidFill>
                  <a:srgbClr val="002060"/>
                </a:solidFill>
              </a:rPr>
              <a:t>We now have a mandate for physicians and hospitals to develop new forms of collaboration to achieve these goals.  </a:t>
            </a:r>
          </a:p>
          <a:p>
            <a:pPr marL="0" indent="0">
              <a:lnSpc>
                <a:spcPct val="90000"/>
              </a:lnSpc>
              <a:buFontTx/>
              <a:buNone/>
              <a:tabLst>
                <a:tab pos="4175125" algn="l"/>
              </a:tabLst>
            </a:pPr>
            <a:endParaRPr lang="en-US" altLang="en-US" sz="3100" dirty="0" smtClean="0">
              <a:solidFill>
                <a:schemeClr val="bg1"/>
              </a:solidFill>
            </a:endParaRPr>
          </a:p>
          <a:p>
            <a:pPr marL="0" indent="0" algn="ctr">
              <a:lnSpc>
                <a:spcPct val="90000"/>
              </a:lnSpc>
              <a:buFontTx/>
              <a:buNone/>
              <a:tabLst>
                <a:tab pos="4175125" algn="l"/>
              </a:tabLst>
            </a:pPr>
            <a:endParaRPr lang="en-US" altLang="en-US" dirty="0" smtClean="0"/>
          </a:p>
          <a:p>
            <a:pPr marL="0" indent="0">
              <a:lnSpc>
                <a:spcPct val="90000"/>
              </a:lnSpc>
              <a:buFontTx/>
              <a:buNone/>
              <a:tabLst>
                <a:tab pos="4175125" algn="l"/>
              </a:tabLst>
            </a:pPr>
            <a:endParaRPr lang="en-US" altLang="en-US" dirty="0"/>
          </a:p>
        </p:txBody>
      </p:sp>
      <p:sp>
        <p:nvSpPr>
          <p:cNvPr id="5" name="AutoShape 4"/>
          <p:cNvSpPr>
            <a:spLocks/>
          </p:cNvSpPr>
          <p:nvPr/>
        </p:nvSpPr>
        <p:spPr bwMode="auto">
          <a:xfrm rot="16200000">
            <a:off x="4316186" y="1159328"/>
            <a:ext cx="609600" cy="4038600"/>
          </a:xfrm>
          <a:prstGeom prst="leftBrace">
            <a:avLst>
              <a:gd name="adj1" fmla="val 5520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1" dirty="0"/>
          </a:p>
        </p:txBody>
      </p:sp>
    </p:spTree>
    <p:extLst>
      <p:ext uri="{BB962C8B-B14F-4D97-AF65-F5344CB8AC3E}">
        <p14:creationId xmlns:p14="http://schemas.microsoft.com/office/powerpoint/2010/main" val="786192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28 Participating Hospitals – All Strategies; 14 Rural Care Transition Nursing Sites</a:t>
            </a:r>
            <a:endParaRPr lang="en-US" sz="1600" dirty="0"/>
          </a:p>
        </p:txBody>
      </p:sp>
      <p:sp>
        <p:nvSpPr>
          <p:cNvPr id="3" name="Content Placeholder 2"/>
          <p:cNvSpPr>
            <a:spLocks noGrp="1"/>
          </p:cNvSpPr>
          <p:nvPr>
            <p:ph sz="half" idx="1"/>
          </p:nvPr>
        </p:nvSpPr>
        <p:spPr>
          <a:xfrm>
            <a:off x="312234" y="1516567"/>
            <a:ext cx="4183566" cy="4821470"/>
          </a:xfrm>
        </p:spPr>
        <p:txBody>
          <a:bodyPr>
            <a:normAutofit/>
          </a:bodyPr>
          <a:lstStyle/>
          <a:p>
            <a:r>
              <a:rPr lang="en-US" sz="1600" dirty="0" smtClean="0"/>
              <a:t>Campbell Co Memorial Hospital*</a:t>
            </a:r>
          </a:p>
          <a:p>
            <a:r>
              <a:rPr lang="en-US" sz="1600" dirty="0" smtClean="0"/>
              <a:t>Cheyenne Regional Medical Center*</a:t>
            </a:r>
          </a:p>
          <a:p>
            <a:r>
              <a:rPr lang="en-US" sz="1600" dirty="0" smtClean="0"/>
              <a:t>Community Hospital – Torrington</a:t>
            </a:r>
          </a:p>
          <a:p>
            <a:r>
              <a:rPr lang="en-US" sz="1600" dirty="0" smtClean="0"/>
              <a:t>Crook Co Memorial Hospital</a:t>
            </a:r>
          </a:p>
          <a:p>
            <a:r>
              <a:rPr lang="en-US" sz="1600" dirty="0" smtClean="0"/>
              <a:t>Elkhorn Valley Rehabilitation Hospital</a:t>
            </a:r>
          </a:p>
          <a:p>
            <a:r>
              <a:rPr lang="en-US" sz="1600" dirty="0" smtClean="0"/>
              <a:t>Evanston Regional Hospital</a:t>
            </a:r>
          </a:p>
          <a:p>
            <a:r>
              <a:rPr lang="en-US" sz="1600" dirty="0" smtClean="0"/>
              <a:t>Hot Springs Co Memorial Hospital*</a:t>
            </a:r>
          </a:p>
          <a:p>
            <a:r>
              <a:rPr lang="en-US" sz="1600" dirty="0" smtClean="0"/>
              <a:t>Ivinson Memorial Hospital*</a:t>
            </a:r>
          </a:p>
          <a:p>
            <a:r>
              <a:rPr lang="en-US" sz="1600" dirty="0" smtClean="0"/>
              <a:t>Kimball Health Services (Nebraska)*</a:t>
            </a:r>
          </a:p>
          <a:p>
            <a:r>
              <a:rPr lang="en-US" sz="1600" dirty="0" smtClean="0"/>
              <a:t>Lander Regional Hospital*</a:t>
            </a:r>
          </a:p>
          <a:p>
            <a:r>
              <a:rPr lang="en-US" sz="1600" dirty="0" smtClean="0"/>
              <a:t>Memorial Hospital of Carbon Co*</a:t>
            </a:r>
          </a:p>
          <a:p>
            <a:r>
              <a:rPr lang="en-US" sz="1600" dirty="0" smtClean="0"/>
              <a:t>Memorial Hospital of Converse Co*</a:t>
            </a:r>
          </a:p>
          <a:p>
            <a:r>
              <a:rPr lang="en-US" sz="1600" dirty="0" smtClean="0"/>
              <a:t>Memorial Hospital of Sheridan Co</a:t>
            </a:r>
          </a:p>
          <a:p>
            <a:r>
              <a:rPr lang="en-US" sz="1600" dirty="0" smtClean="0"/>
              <a:t>Memorial Hospital of Sweetwater Co*</a:t>
            </a:r>
          </a:p>
          <a:p>
            <a:pPr marL="0" indent="0">
              <a:buNone/>
            </a:pPr>
            <a:endParaRPr lang="en-US" sz="1600" dirty="0"/>
          </a:p>
          <a:p>
            <a:pPr marL="0" indent="0">
              <a:buNone/>
            </a:pPr>
            <a:r>
              <a:rPr lang="en-US" sz="1600" dirty="0" smtClean="0"/>
              <a:t>* = Care Transition Sites</a:t>
            </a:r>
          </a:p>
          <a:p>
            <a:pPr marL="0" indent="0">
              <a:buNone/>
            </a:pPr>
            <a:endParaRPr lang="en-US" sz="1600" dirty="0"/>
          </a:p>
        </p:txBody>
      </p:sp>
      <p:sp>
        <p:nvSpPr>
          <p:cNvPr id="4" name="Content Placeholder 3"/>
          <p:cNvSpPr>
            <a:spLocks noGrp="1"/>
          </p:cNvSpPr>
          <p:nvPr>
            <p:ph sz="half" idx="2"/>
          </p:nvPr>
        </p:nvSpPr>
        <p:spPr/>
        <p:txBody>
          <a:bodyPr>
            <a:normAutofit/>
          </a:bodyPr>
          <a:lstStyle/>
          <a:p>
            <a:r>
              <a:rPr lang="en-US" sz="1600" dirty="0"/>
              <a:t>Niobrara Health &amp; Life Center</a:t>
            </a:r>
          </a:p>
          <a:p>
            <a:r>
              <a:rPr lang="en-US" sz="1600" dirty="0" smtClean="0"/>
              <a:t>North </a:t>
            </a:r>
            <a:r>
              <a:rPr lang="en-US" sz="1600" dirty="0"/>
              <a:t>Big Horn </a:t>
            </a:r>
            <a:r>
              <a:rPr lang="en-US" sz="1600" dirty="0" smtClean="0"/>
              <a:t>Hospital*</a:t>
            </a:r>
            <a:endParaRPr lang="en-US" sz="1600" dirty="0"/>
          </a:p>
          <a:p>
            <a:r>
              <a:rPr lang="en-US" sz="1600" dirty="0" smtClean="0"/>
              <a:t>Platte Co Memorial Hospital</a:t>
            </a:r>
          </a:p>
          <a:p>
            <a:r>
              <a:rPr lang="en-US" sz="1600" dirty="0" smtClean="0"/>
              <a:t>Powell Valley Hospital</a:t>
            </a:r>
          </a:p>
          <a:p>
            <a:r>
              <a:rPr lang="en-US" sz="1600" dirty="0" smtClean="0"/>
              <a:t>Riverton Memorial Hospital*</a:t>
            </a:r>
          </a:p>
          <a:p>
            <a:r>
              <a:rPr lang="en-US" sz="1600" dirty="0" smtClean="0"/>
              <a:t>South Big Horn Co Hospital District</a:t>
            </a:r>
          </a:p>
          <a:p>
            <a:r>
              <a:rPr lang="en-US" sz="1600" dirty="0" smtClean="0"/>
              <a:t>South Lincoln Medical Center</a:t>
            </a:r>
          </a:p>
          <a:p>
            <a:r>
              <a:rPr lang="en-US" sz="1600" dirty="0" smtClean="0"/>
              <a:t>St. John’s Medical Center*</a:t>
            </a:r>
          </a:p>
          <a:p>
            <a:r>
              <a:rPr lang="en-US" sz="1600" dirty="0" smtClean="0"/>
              <a:t>Star Valley Medical Center</a:t>
            </a:r>
          </a:p>
          <a:p>
            <a:r>
              <a:rPr lang="en-US" sz="1600" dirty="0" smtClean="0"/>
              <a:t>Washakie Medical Center*</a:t>
            </a:r>
          </a:p>
          <a:p>
            <a:r>
              <a:rPr lang="en-US" sz="1600" dirty="0" smtClean="0"/>
              <a:t>West Park Hospital</a:t>
            </a:r>
          </a:p>
          <a:p>
            <a:r>
              <a:rPr lang="en-US" sz="1600" dirty="0" smtClean="0"/>
              <a:t>Weston Co Health Systems</a:t>
            </a:r>
          </a:p>
          <a:p>
            <a:r>
              <a:rPr lang="en-US" sz="1600" dirty="0" smtClean="0"/>
              <a:t>Wyoming Behavioral Institute</a:t>
            </a:r>
          </a:p>
          <a:p>
            <a:r>
              <a:rPr lang="en-US" sz="1600" dirty="0" smtClean="0"/>
              <a:t>Wyoming Medical Center*</a:t>
            </a:r>
            <a:endParaRPr lang="en-US" sz="1600" dirty="0"/>
          </a:p>
        </p:txBody>
      </p:sp>
    </p:spTree>
    <p:extLst>
      <p:ext uri="{BB962C8B-B14F-4D97-AF65-F5344CB8AC3E}">
        <p14:creationId xmlns:p14="http://schemas.microsoft.com/office/powerpoint/2010/main" val="998366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Martha’s two slides here</a:t>
            </a:r>
            <a:endParaRPr lang="en-US" dirty="0"/>
          </a:p>
        </p:txBody>
      </p:sp>
      <p:sp>
        <p:nvSpPr>
          <p:cNvPr id="3" name="Content Placeholder 2"/>
          <p:cNvSpPr>
            <a:spLocks noGrp="1"/>
          </p:cNvSpPr>
          <p:nvPr>
            <p:ph idx="1"/>
          </p:nvPr>
        </p:nvSpPr>
        <p:spPr/>
        <p:txBody>
          <a:bodyPr/>
          <a:lstStyle/>
          <a:p>
            <a:pPr lvl="1">
              <a:buNone/>
            </a:pPr>
            <a:endParaRPr lang="en-US" dirty="0" smtClean="0"/>
          </a:p>
          <a:p>
            <a:pPr lvl="1">
              <a:buNone/>
            </a:pPr>
            <a:endParaRPr lang="en-US" dirty="0" smtClean="0"/>
          </a:p>
          <a:p>
            <a:pPr lvl="1">
              <a:buNone/>
            </a:pPr>
            <a:endParaRPr lang="en-US" dirty="0" smtClean="0"/>
          </a:p>
          <a:p>
            <a:pPr lvl="1"/>
            <a:endParaRPr lang="en-US" dirty="0" smtClean="0"/>
          </a:p>
          <a:p>
            <a:pPr lvl="1">
              <a:buNone/>
            </a:pPr>
            <a:endParaRPr lang="en-US"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0649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Arial" panose="020B0604020202020204" pitchFamily="34" charset="0"/>
                <a:cs typeface="Arial" panose="020B0604020202020204" pitchFamily="34" charset="0"/>
              </a:rPr>
              <a:t>Cheyenne Regional’s Medical Neighborhood</a:t>
            </a:r>
            <a:endParaRPr lang="en-US"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688122" y="1005741"/>
            <a:ext cx="5393162" cy="5580138"/>
          </a:xfrm>
        </p:spPr>
      </p:pic>
    </p:spTree>
    <p:extLst>
      <p:ext uri="{BB962C8B-B14F-4D97-AF65-F5344CB8AC3E}">
        <p14:creationId xmlns:p14="http://schemas.microsoft.com/office/powerpoint/2010/main" val="2201277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1"/>
          <p:cNvSpPr>
            <a:spLocks noChangeArrowheads="1"/>
          </p:cNvSpPr>
          <p:nvPr/>
        </p:nvSpPr>
        <p:spPr bwMode="auto">
          <a:xfrm>
            <a:off x="0" y="1130300"/>
            <a:ext cx="9144000" cy="5153025"/>
          </a:xfrm>
          <a:prstGeom prst="rect">
            <a:avLst/>
          </a:prstGeom>
          <a:noFill/>
          <a:ln w="9525" algn="ctr">
            <a:noFill/>
            <a:round/>
            <a:headEnd/>
            <a:tailEnd/>
          </a:ln>
        </p:spPr>
        <p:txBody>
          <a:bodyPr/>
          <a:lstStyle/>
          <a:p>
            <a:pPr eaLnBrk="0" hangingPunct="0"/>
            <a:endParaRPr lang="en-US" altLang="en-US" sz="2400" dirty="0">
              <a:solidFill>
                <a:srgbClr val="404545"/>
              </a:solidFill>
            </a:endParaRPr>
          </a:p>
        </p:txBody>
      </p:sp>
      <p:pic>
        <p:nvPicPr>
          <p:cNvPr id="13315" name="Picture 5"/>
          <p:cNvPicPr>
            <a:picLocks noChangeAspect="1" noChangeArrowheads="1"/>
          </p:cNvPicPr>
          <p:nvPr/>
        </p:nvPicPr>
        <p:blipFill>
          <a:blip r:embed="rId3" cstate="print"/>
          <a:srcRect/>
          <a:stretch>
            <a:fillRect/>
          </a:stretch>
        </p:blipFill>
        <p:spPr bwMode="auto">
          <a:xfrm>
            <a:off x="2573338" y="1865313"/>
            <a:ext cx="3827462" cy="3705225"/>
          </a:xfrm>
          <a:prstGeom prst="rect">
            <a:avLst/>
          </a:prstGeom>
          <a:noFill/>
          <a:ln w="9525">
            <a:noFill/>
            <a:miter lim="800000"/>
            <a:headEnd/>
            <a:tailEnd/>
          </a:ln>
        </p:spPr>
      </p:pic>
      <p:sp>
        <p:nvSpPr>
          <p:cNvPr id="13316" name="TextBox 35"/>
          <p:cNvSpPr txBox="1">
            <a:spLocks noChangeArrowheads="1"/>
          </p:cNvSpPr>
          <p:nvPr/>
        </p:nvSpPr>
        <p:spPr bwMode="auto">
          <a:xfrm>
            <a:off x="128588" y="2332038"/>
            <a:ext cx="2779712" cy="2554545"/>
          </a:xfrm>
          <a:prstGeom prst="rect">
            <a:avLst/>
          </a:prstGeom>
          <a:noFill/>
          <a:ln w="9525">
            <a:noFill/>
            <a:miter lim="800000"/>
            <a:headEnd/>
            <a:tailEnd/>
          </a:ln>
        </p:spPr>
        <p:txBody>
          <a:bodyPr>
            <a:spAutoFit/>
          </a:bodyPr>
          <a:lstStyle/>
          <a:p>
            <a:pPr marL="231775" indent="-231775" eaLnBrk="0" hangingPunct="0"/>
            <a:r>
              <a:rPr lang="en-US" altLang="en-US" sz="2000" b="1" u="sng" dirty="0">
                <a:solidFill>
                  <a:schemeClr val="bg2"/>
                </a:solidFill>
              </a:rPr>
              <a:t>Paying for volume</a:t>
            </a:r>
          </a:p>
          <a:p>
            <a:pPr marL="231775" indent="-231775" eaLnBrk="0" hangingPunct="0">
              <a:buFont typeface="Arial" charset="0"/>
              <a:buChar char="•"/>
            </a:pPr>
            <a:r>
              <a:rPr lang="en-US" altLang="en-US" sz="2000" b="1" dirty="0">
                <a:solidFill>
                  <a:schemeClr val="bg2"/>
                </a:solidFill>
              </a:rPr>
              <a:t>Fragmented care</a:t>
            </a:r>
          </a:p>
          <a:p>
            <a:pPr marL="231775" indent="-231775" eaLnBrk="0" hangingPunct="0">
              <a:buFont typeface="Arial" charset="0"/>
              <a:buChar char="•"/>
            </a:pPr>
            <a:r>
              <a:rPr lang="en-US" altLang="en-US" sz="2000" b="1" dirty="0">
                <a:solidFill>
                  <a:schemeClr val="bg2"/>
                </a:solidFill>
              </a:rPr>
              <a:t>FFS</a:t>
            </a:r>
          </a:p>
          <a:p>
            <a:pPr marL="231775" indent="-231775" eaLnBrk="0" hangingPunct="0">
              <a:buFont typeface="Arial" charset="0"/>
              <a:buChar char="•"/>
            </a:pPr>
            <a:r>
              <a:rPr lang="en-US" altLang="en-US" sz="2000" b="1" dirty="0">
                <a:solidFill>
                  <a:schemeClr val="bg2"/>
                </a:solidFill>
              </a:rPr>
              <a:t>Treating sickness</a:t>
            </a:r>
          </a:p>
          <a:p>
            <a:pPr marL="231775" indent="-231775" eaLnBrk="0" hangingPunct="0">
              <a:buFont typeface="Arial" charset="0"/>
              <a:buChar char="•"/>
            </a:pPr>
            <a:r>
              <a:rPr lang="en-US" altLang="en-US" sz="2000" b="1" dirty="0">
                <a:solidFill>
                  <a:schemeClr val="bg2"/>
                </a:solidFill>
              </a:rPr>
              <a:t>Adversarial payors</a:t>
            </a:r>
          </a:p>
          <a:p>
            <a:pPr marL="231775" indent="-231775" eaLnBrk="0" hangingPunct="0">
              <a:buFont typeface="Arial" charset="0"/>
              <a:buChar char="•"/>
            </a:pPr>
            <a:r>
              <a:rPr lang="en-US" altLang="en-US" sz="2000" b="1" dirty="0">
                <a:solidFill>
                  <a:schemeClr val="bg2"/>
                </a:solidFill>
              </a:rPr>
              <a:t>Little HIT</a:t>
            </a:r>
          </a:p>
          <a:p>
            <a:pPr marL="231775" indent="-231775" eaLnBrk="0" hangingPunct="0">
              <a:buFont typeface="Arial" charset="0"/>
              <a:buChar char="•"/>
            </a:pPr>
            <a:r>
              <a:rPr lang="en-US" altLang="en-US" sz="2000" b="1" dirty="0">
                <a:solidFill>
                  <a:schemeClr val="bg2"/>
                </a:solidFill>
              </a:rPr>
              <a:t>Duplication &amp; </a:t>
            </a:r>
            <a:br>
              <a:rPr lang="en-US" altLang="en-US" sz="2000" b="1" dirty="0">
                <a:solidFill>
                  <a:schemeClr val="bg2"/>
                </a:solidFill>
              </a:rPr>
            </a:br>
            <a:r>
              <a:rPr lang="en-US" altLang="en-US" sz="2000" b="1" dirty="0">
                <a:solidFill>
                  <a:schemeClr val="bg2"/>
                </a:solidFill>
              </a:rPr>
              <a:t>waste</a:t>
            </a:r>
          </a:p>
        </p:txBody>
      </p:sp>
      <p:sp>
        <p:nvSpPr>
          <p:cNvPr id="13317" name="TextBox 36"/>
          <p:cNvSpPr txBox="1">
            <a:spLocks noChangeArrowheads="1"/>
          </p:cNvSpPr>
          <p:nvPr/>
        </p:nvSpPr>
        <p:spPr bwMode="auto">
          <a:xfrm>
            <a:off x="6477000" y="2403475"/>
            <a:ext cx="2779713" cy="2554545"/>
          </a:xfrm>
          <a:prstGeom prst="rect">
            <a:avLst/>
          </a:prstGeom>
          <a:noFill/>
          <a:ln w="9525">
            <a:noFill/>
            <a:miter lim="800000"/>
            <a:headEnd/>
            <a:tailEnd/>
          </a:ln>
        </p:spPr>
        <p:txBody>
          <a:bodyPr>
            <a:spAutoFit/>
          </a:bodyPr>
          <a:lstStyle/>
          <a:p>
            <a:pPr marL="231775" indent="-231775" eaLnBrk="0" hangingPunct="0"/>
            <a:r>
              <a:rPr lang="en-US" altLang="en-US" sz="2000" b="1" u="sng" dirty="0">
                <a:solidFill>
                  <a:schemeClr val="bg2"/>
                </a:solidFill>
              </a:rPr>
              <a:t>Paying for </a:t>
            </a:r>
            <a:r>
              <a:rPr lang="en-US" altLang="en-US" sz="2000" b="1" u="sng" dirty="0" smtClean="0">
                <a:solidFill>
                  <a:schemeClr val="bg2"/>
                </a:solidFill>
              </a:rPr>
              <a:t>Pop Health</a:t>
            </a:r>
            <a:endParaRPr lang="en-US" altLang="en-US" sz="2000" b="1" u="sng" dirty="0">
              <a:solidFill>
                <a:schemeClr val="bg2"/>
              </a:solidFill>
            </a:endParaRPr>
          </a:p>
          <a:p>
            <a:pPr marL="231775" indent="-231775" eaLnBrk="0" hangingPunct="0">
              <a:buFont typeface="Arial" charset="0"/>
              <a:buChar char="•"/>
            </a:pPr>
            <a:r>
              <a:rPr lang="en-US" altLang="en-US" sz="2000" b="1" dirty="0" smtClean="0">
                <a:solidFill>
                  <a:schemeClr val="bg2"/>
                </a:solidFill>
              </a:rPr>
              <a:t>Value-based </a:t>
            </a:r>
            <a:r>
              <a:rPr lang="en-US" altLang="en-US" sz="2000" b="1" dirty="0" err="1" smtClean="0">
                <a:solidFill>
                  <a:schemeClr val="bg2"/>
                </a:solidFill>
              </a:rPr>
              <a:t>pmt</a:t>
            </a:r>
            <a:endParaRPr lang="en-US" altLang="en-US" sz="2000" b="1" dirty="0">
              <a:solidFill>
                <a:schemeClr val="bg2"/>
              </a:solidFill>
            </a:endParaRPr>
          </a:p>
          <a:p>
            <a:pPr marL="231775" indent="-231775" eaLnBrk="0" hangingPunct="0">
              <a:buFont typeface="Arial" charset="0"/>
              <a:buChar char="•"/>
            </a:pPr>
            <a:r>
              <a:rPr lang="en-US" altLang="en-US" sz="2000" b="1" dirty="0" smtClean="0">
                <a:solidFill>
                  <a:schemeClr val="bg2"/>
                </a:solidFill>
              </a:rPr>
              <a:t>Seamless care</a:t>
            </a:r>
            <a:endParaRPr lang="en-US" altLang="en-US" sz="2000" b="1" dirty="0">
              <a:solidFill>
                <a:schemeClr val="bg2"/>
              </a:solidFill>
            </a:endParaRPr>
          </a:p>
          <a:p>
            <a:pPr marL="231775" indent="-231775" eaLnBrk="0" hangingPunct="0">
              <a:buFont typeface="Arial" charset="0"/>
              <a:buChar char="•"/>
            </a:pPr>
            <a:r>
              <a:rPr lang="en-US" altLang="en-US" sz="2000" b="1" dirty="0">
                <a:solidFill>
                  <a:schemeClr val="bg2"/>
                </a:solidFill>
              </a:rPr>
              <a:t>Fostering wellness</a:t>
            </a:r>
          </a:p>
          <a:p>
            <a:pPr marL="231775" indent="-231775" eaLnBrk="0" hangingPunct="0">
              <a:buFont typeface="Arial" charset="0"/>
              <a:buChar char="•"/>
            </a:pPr>
            <a:r>
              <a:rPr lang="en-US" altLang="en-US" sz="2000" b="1" dirty="0">
                <a:solidFill>
                  <a:schemeClr val="bg2"/>
                </a:solidFill>
              </a:rPr>
              <a:t>Payor partners</a:t>
            </a:r>
          </a:p>
          <a:p>
            <a:pPr marL="231775" indent="-231775" eaLnBrk="0" hangingPunct="0">
              <a:buFont typeface="Arial" charset="0"/>
              <a:buChar char="•"/>
            </a:pPr>
            <a:r>
              <a:rPr lang="en-US" altLang="en-US" sz="2000" b="1" dirty="0" smtClean="0">
                <a:solidFill>
                  <a:schemeClr val="bg2"/>
                </a:solidFill>
              </a:rPr>
              <a:t>Integrated IT systems</a:t>
            </a:r>
          </a:p>
          <a:p>
            <a:pPr marL="231775" indent="-231775" eaLnBrk="0" hangingPunct="0">
              <a:buFont typeface="Arial" charset="0"/>
              <a:buChar char="•"/>
            </a:pPr>
            <a:r>
              <a:rPr lang="en-US" altLang="en-US" sz="2000" b="1" dirty="0" smtClean="0">
                <a:solidFill>
                  <a:schemeClr val="bg2"/>
                </a:solidFill>
              </a:rPr>
              <a:t>Right </a:t>
            </a:r>
            <a:r>
              <a:rPr lang="en-US" altLang="en-US" sz="2000" b="1" dirty="0">
                <a:solidFill>
                  <a:schemeClr val="bg2"/>
                </a:solidFill>
              </a:rPr>
              <a:t>care, right setting, right time</a:t>
            </a:r>
          </a:p>
        </p:txBody>
      </p:sp>
      <p:sp>
        <p:nvSpPr>
          <p:cNvPr id="13319" name="Slide Number Placeholder 3"/>
          <p:cNvSpPr txBox="1">
            <a:spLocks/>
          </p:cNvSpPr>
          <p:nvPr/>
        </p:nvSpPr>
        <p:spPr bwMode="auto">
          <a:xfrm>
            <a:off x="0" y="6489700"/>
            <a:ext cx="474663" cy="368300"/>
          </a:xfrm>
          <a:prstGeom prst="rect">
            <a:avLst/>
          </a:prstGeom>
          <a:noFill/>
          <a:ln w="9525">
            <a:noFill/>
            <a:miter lim="800000"/>
            <a:headEnd/>
            <a:tailEnd/>
          </a:ln>
        </p:spPr>
        <p:txBody>
          <a:bodyPr/>
          <a:lstStyle/>
          <a:p>
            <a:pPr eaLnBrk="0" hangingPunct="0"/>
            <a:fld id="{0FDAFA16-A3BB-4407-A615-3254B99FA49F}" type="slidenum">
              <a:rPr lang="en-US" altLang="en-US" sz="1200" b="1">
                <a:solidFill>
                  <a:srgbClr val="FFFFFF"/>
                </a:solidFill>
              </a:rPr>
              <a:pPr eaLnBrk="0" hangingPunct="0"/>
              <a:t>3</a:t>
            </a:fld>
            <a:endParaRPr lang="en-US" altLang="en-US" sz="1200" b="1" dirty="0">
              <a:solidFill>
                <a:srgbClr val="FFFFFF"/>
              </a:solidFill>
            </a:endParaRPr>
          </a:p>
        </p:txBody>
      </p:sp>
      <p:sp>
        <p:nvSpPr>
          <p:cNvPr id="13320" name="Rectangle 3"/>
          <p:cNvSpPr>
            <a:spLocks noChangeArrowheads="1"/>
          </p:cNvSpPr>
          <p:nvPr/>
        </p:nvSpPr>
        <p:spPr bwMode="auto">
          <a:xfrm>
            <a:off x="1221018" y="1134327"/>
            <a:ext cx="7010013" cy="535531"/>
          </a:xfrm>
          <a:prstGeom prst="rect">
            <a:avLst/>
          </a:prstGeom>
          <a:noFill/>
          <a:ln w="9525">
            <a:noFill/>
            <a:miter lim="800000"/>
            <a:headEnd/>
            <a:tailEnd/>
          </a:ln>
        </p:spPr>
        <p:txBody>
          <a:bodyPr wrap="square">
            <a:spAutoFit/>
          </a:bodyPr>
          <a:lstStyle/>
          <a:p>
            <a:pPr eaLnBrk="0" hangingPunct="0">
              <a:lnSpc>
                <a:spcPct val="90000"/>
              </a:lnSpc>
            </a:pPr>
            <a:r>
              <a:rPr lang="en-US" altLang="en-US" sz="3200" b="1" i="1" dirty="0">
                <a:solidFill>
                  <a:schemeClr val="bg2"/>
                </a:solidFill>
              </a:rPr>
              <a:t>Paying for volume vs. paying for valu</a:t>
            </a:r>
            <a:r>
              <a:rPr lang="en-US" altLang="en-US" sz="3200" b="1" dirty="0">
                <a:solidFill>
                  <a:schemeClr val="bg2"/>
                </a:solidFill>
              </a:rPr>
              <a:t>e</a:t>
            </a:r>
          </a:p>
        </p:txBody>
      </p:sp>
      <p:sp>
        <p:nvSpPr>
          <p:cNvPr id="9" name="Rectangle 8"/>
          <p:cNvSpPr/>
          <p:nvPr/>
        </p:nvSpPr>
        <p:spPr>
          <a:xfrm>
            <a:off x="1022464" y="483969"/>
            <a:ext cx="7608579" cy="523220"/>
          </a:xfrm>
          <a:prstGeom prst="rect">
            <a:avLst/>
          </a:prstGeom>
        </p:spPr>
        <p:txBody>
          <a:bodyPr wrap="square">
            <a:spAutoFit/>
          </a:bodyPr>
          <a:lstStyle/>
          <a:p>
            <a:pPr>
              <a:defRPr/>
            </a:pPr>
            <a:r>
              <a:rPr lang="en-US" sz="2800" b="1" dirty="0" smtClean="0">
                <a:solidFill>
                  <a:schemeClr val="tx2"/>
                </a:solidFill>
              </a:rPr>
              <a:t>A foot in both camps, but a divide we must cross</a:t>
            </a:r>
            <a:endParaRPr lang="en-US" sz="2800" b="1"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36" y="527947"/>
            <a:ext cx="8234137" cy="566190"/>
          </a:xfrm>
        </p:spPr>
        <p:txBody>
          <a:bodyPr/>
          <a:lstStyle/>
          <a:p>
            <a:r>
              <a:rPr lang="en-US" sz="2000" dirty="0" smtClean="0"/>
              <a:t>Change Theory:  Medical Neighborhood Model</a:t>
            </a:r>
            <a:r>
              <a:rPr lang="en-US" dirty="0"/>
              <a:t/>
            </a:r>
            <a:br>
              <a:rPr lang="en-US" dirty="0"/>
            </a:br>
            <a:endParaRPr lang="en-US" dirty="0"/>
          </a:p>
        </p:txBody>
      </p:sp>
      <p:pic>
        <p:nvPicPr>
          <p:cNvPr id="103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7151" y="1217427"/>
            <a:ext cx="4945293" cy="5472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42667" y="2676284"/>
            <a:ext cx="1603022" cy="2554545"/>
          </a:xfrm>
          <a:prstGeom prst="rect">
            <a:avLst/>
          </a:prstGeom>
          <a:noFill/>
        </p:spPr>
        <p:txBody>
          <a:bodyPr wrap="square" rtlCol="0">
            <a:spAutoFit/>
          </a:bodyPr>
          <a:lstStyle/>
          <a:p>
            <a:r>
              <a:rPr lang="en-US" sz="1000" dirty="0">
                <a:solidFill>
                  <a:srgbClr val="002060"/>
                </a:solidFill>
              </a:rPr>
              <a:t>Taylor EF, Lake T, Mysenbaum J, Peterson G, Meyers D.  Coordinating care in the medical neighborhood:  critical components and available mechanisms.  </a:t>
            </a:r>
          </a:p>
          <a:p>
            <a:r>
              <a:rPr lang="en-US" sz="1000" dirty="0">
                <a:solidFill>
                  <a:srgbClr val="002060"/>
                </a:solidFill>
              </a:rPr>
              <a:t>White Paper (Prepared by Mathmatica Policy Research under Contract No. HHSA2902009000191 TO2).  AHRQ Publication No. 11-0064.  Rockville, MD:  Agency for Healthcare Research and Quality.  June 2011</a:t>
            </a:r>
          </a:p>
        </p:txBody>
      </p:sp>
    </p:spTree>
    <p:extLst>
      <p:ext uri="{BB962C8B-B14F-4D97-AF65-F5344CB8AC3E}">
        <p14:creationId xmlns:p14="http://schemas.microsoft.com/office/powerpoint/2010/main" val="3771533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ubbleDiagram.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453" y="1019051"/>
            <a:ext cx="6862271" cy="5838949"/>
          </a:xfrm>
          <a:prstGeom prst="rect">
            <a:avLst/>
          </a:prstGeom>
          <a:effectLst>
            <a:innerShdw blurRad="165100" dir="6540000">
              <a:schemeClr val="bg1"/>
            </a:innerShdw>
          </a:effectLst>
        </p:spPr>
      </p:pic>
      <p:sp>
        <p:nvSpPr>
          <p:cNvPr id="3" name="Title 1"/>
          <p:cNvSpPr>
            <a:spLocks noGrp="1"/>
          </p:cNvSpPr>
          <p:nvPr>
            <p:ph type="title"/>
          </p:nvPr>
        </p:nvSpPr>
        <p:spPr>
          <a:xfrm>
            <a:off x="699655" y="428360"/>
            <a:ext cx="8234137" cy="566190"/>
          </a:xfrm>
        </p:spPr>
        <p:txBody>
          <a:bodyPr/>
          <a:lstStyle/>
          <a:p>
            <a:r>
              <a:rPr lang="en-US" sz="2000" dirty="0" smtClean="0"/>
              <a:t>MEDICAL NEIGHBORHOOD Strategies and partners</a:t>
            </a:r>
            <a:endParaRPr lang="en-US" sz="2000" dirty="0"/>
          </a:p>
        </p:txBody>
      </p:sp>
    </p:spTree>
    <p:extLst>
      <p:ext uri="{BB962C8B-B14F-4D97-AF65-F5344CB8AC3E}">
        <p14:creationId xmlns:p14="http://schemas.microsoft.com/office/powerpoint/2010/main" val="3415245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Health Care Innovation Award (Challenge Grant)</a:t>
            </a:r>
            <a:endParaRPr lang="en-US" sz="2400" dirty="0"/>
          </a:p>
        </p:txBody>
      </p:sp>
      <p:sp>
        <p:nvSpPr>
          <p:cNvPr id="3" name="Content Placeholder 2"/>
          <p:cNvSpPr>
            <a:spLocks noGrp="1"/>
          </p:cNvSpPr>
          <p:nvPr>
            <p:ph idx="1"/>
          </p:nvPr>
        </p:nvSpPr>
        <p:spPr>
          <a:xfrm>
            <a:off x="457200" y="1224919"/>
            <a:ext cx="8229600" cy="4986310"/>
          </a:xfrm>
        </p:spPr>
        <p:txBody>
          <a:bodyPr>
            <a:normAutofit fontScale="85000" lnSpcReduction="20000"/>
          </a:bodyPr>
          <a:lstStyle/>
          <a:p>
            <a:pPr>
              <a:lnSpc>
                <a:spcPct val="110000"/>
              </a:lnSpc>
            </a:pPr>
            <a:r>
              <a:rPr lang="en-US" dirty="0" smtClean="0"/>
              <a:t>HCIA is a three year cooperative agreement; $14.6 million</a:t>
            </a:r>
          </a:p>
          <a:p>
            <a:pPr marL="0" indent="0">
              <a:lnSpc>
                <a:spcPct val="110000"/>
              </a:lnSpc>
              <a:buNone/>
            </a:pPr>
            <a:endParaRPr lang="en-US" dirty="0" smtClean="0"/>
          </a:p>
          <a:p>
            <a:pPr>
              <a:lnSpc>
                <a:spcPct val="110000"/>
              </a:lnSpc>
            </a:pPr>
            <a:r>
              <a:rPr lang="en-US" dirty="0" smtClean="0"/>
              <a:t>WDH two year grant for $250,000</a:t>
            </a:r>
          </a:p>
          <a:p>
            <a:pPr>
              <a:lnSpc>
                <a:spcPct val="110000"/>
              </a:lnSpc>
            </a:pPr>
            <a:endParaRPr lang="en-US" dirty="0" smtClean="0"/>
          </a:p>
          <a:p>
            <a:r>
              <a:rPr lang="en-US" dirty="0" smtClean="0"/>
              <a:t>Grants supports the five strategies</a:t>
            </a:r>
          </a:p>
          <a:p>
            <a:pPr lvl="1"/>
            <a:r>
              <a:rPr lang="en-US" dirty="0" smtClean="0"/>
              <a:t>Scale PCMHs statewide</a:t>
            </a:r>
          </a:p>
          <a:p>
            <a:pPr lvl="1"/>
            <a:r>
              <a:rPr lang="en-US" dirty="0" smtClean="0"/>
              <a:t>Rural Care Transition Nurses in Hospitals </a:t>
            </a:r>
          </a:p>
          <a:p>
            <a:pPr lvl="1"/>
            <a:r>
              <a:rPr lang="en-US" dirty="0" smtClean="0"/>
              <a:t>Virtual Pharmacy (Medication Therapy Management linked to PCMHs) </a:t>
            </a:r>
          </a:p>
          <a:p>
            <a:pPr lvl="1"/>
            <a:r>
              <a:rPr lang="en-US" dirty="0" smtClean="0"/>
              <a:t>Expand Access to Donated Medications</a:t>
            </a:r>
          </a:p>
          <a:p>
            <a:pPr lvl="1"/>
            <a:r>
              <a:rPr lang="en-US" dirty="0" smtClean="0"/>
              <a:t>Physician Desktop/Enhanced Telehealth Capacity</a:t>
            </a:r>
            <a:endParaRPr lang="en-US" dirty="0"/>
          </a:p>
          <a:p>
            <a:pPr marL="0" indent="0">
              <a:buNone/>
            </a:pPr>
            <a:endParaRPr lang="en-US" dirty="0"/>
          </a:p>
        </p:txBody>
      </p:sp>
    </p:spTree>
    <p:extLst>
      <p:ext uri="{BB962C8B-B14F-4D97-AF65-F5344CB8AC3E}">
        <p14:creationId xmlns:p14="http://schemas.microsoft.com/office/powerpoint/2010/main" val="3907592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t>
            </a:r>
            <a:r>
              <a:rPr lang="en-US" b="0" i="1" dirty="0">
                <a:solidFill>
                  <a:schemeClr val="accent3">
                    <a:lumMod val="40000"/>
                    <a:lumOff val="60000"/>
                  </a:schemeClr>
                </a:solidFill>
              </a:rPr>
              <a:t>(by 6/30/2015)</a:t>
            </a:r>
            <a:endParaRPr lang="en-US" sz="1400" b="0" i="1" dirty="0">
              <a:solidFill>
                <a:schemeClr val="accent3">
                  <a:lumMod val="40000"/>
                  <a:lumOff val="6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 y="857"/>
            <a:ext cx="9142858" cy="6857143"/>
          </a:xfrm>
          <a:prstGeom prst="rect">
            <a:avLst/>
          </a:prstGeom>
        </p:spPr>
      </p:pic>
      <p:sp>
        <p:nvSpPr>
          <p:cNvPr id="6" name="TextBox 5"/>
          <p:cNvSpPr txBox="1"/>
          <p:nvPr/>
        </p:nvSpPr>
        <p:spPr>
          <a:xfrm>
            <a:off x="1004710" y="492667"/>
            <a:ext cx="7116500" cy="400110"/>
          </a:xfrm>
          <a:prstGeom prst="rect">
            <a:avLst/>
          </a:prstGeom>
          <a:noFill/>
        </p:spPr>
        <p:txBody>
          <a:bodyPr wrap="none" rtlCol="0">
            <a:spAutoFit/>
          </a:bodyPr>
          <a:lstStyle/>
          <a:p>
            <a:r>
              <a:rPr lang="en-US" sz="2000" b="1" dirty="0">
                <a:solidFill>
                  <a:srgbClr val="9BBB59">
                    <a:lumMod val="60000"/>
                    <a:lumOff val="40000"/>
                  </a:srgbClr>
                </a:solidFill>
                <a:latin typeface="Arial"/>
              </a:rPr>
              <a:t>Medical Neighborhood </a:t>
            </a:r>
            <a:r>
              <a:rPr lang="en-US" sz="2000" b="1" dirty="0" smtClean="0">
                <a:solidFill>
                  <a:srgbClr val="9BBB59">
                    <a:lumMod val="60000"/>
                    <a:lumOff val="40000"/>
                  </a:srgbClr>
                </a:solidFill>
                <a:latin typeface="Arial"/>
              </a:rPr>
              <a:t>Three Year Goals (By July 1 2015)</a:t>
            </a:r>
            <a:endParaRPr lang="en-US" dirty="0"/>
          </a:p>
        </p:txBody>
      </p:sp>
      <p:sp>
        <p:nvSpPr>
          <p:cNvPr id="4" name="TextBox 3"/>
          <p:cNvSpPr txBox="1"/>
          <p:nvPr/>
        </p:nvSpPr>
        <p:spPr>
          <a:xfrm>
            <a:off x="3621682" y="3935000"/>
            <a:ext cx="1899494" cy="584775"/>
          </a:xfrm>
          <a:prstGeom prst="rect">
            <a:avLst/>
          </a:prstGeom>
          <a:noFill/>
        </p:spPr>
        <p:txBody>
          <a:bodyPr wrap="none" rtlCol="0">
            <a:spAutoFit/>
          </a:bodyPr>
          <a:lstStyle/>
          <a:p>
            <a:r>
              <a:rPr lang="en-US" sz="1600" b="1" dirty="0" smtClean="0">
                <a:solidFill>
                  <a:srgbClr val="72AF2F"/>
                </a:solidFill>
              </a:rPr>
              <a:t>Example: Colorectal </a:t>
            </a:r>
          </a:p>
          <a:p>
            <a:pPr algn="ctr"/>
            <a:r>
              <a:rPr lang="en-US" sz="1600" b="1" dirty="0" smtClean="0">
                <a:solidFill>
                  <a:srgbClr val="72AF2F"/>
                </a:solidFill>
              </a:rPr>
              <a:t>Cancer screenings</a:t>
            </a:r>
            <a:endParaRPr lang="en-US" sz="1600" b="1" dirty="0">
              <a:solidFill>
                <a:srgbClr val="72AF2F"/>
              </a:solidFill>
            </a:endParaRPr>
          </a:p>
        </p:txBody>
      </p:sp>
    </p:spTree>
    <p:extLst>
      <p:ext uri="{BB962C8B-B14F-4D97-AF65-F5344CB8AC3E}">
        <p14:creationId xmlns:p14="http://schemas.microsoft.com/office/powerpoint/2010/main" val="406288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23" y="418928"/>
            <a:ext cx="8282269" cy="566190"/>
          </a:xfrm>
        </p:spPr>
        <p:txBody>
          <a:bodyPr/>
          <a:lstStyle/>
          <a:p>
            <a:r>
              <a:rPr lang="en-US" sz="2000" dirty="0" smtClean="0"/>
              <a:t>Patient-Centered Medical Home (PCMH) Components</a:t>
            </a:r>
            <a:endParaRPr lang="en-US" sz="20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004" y="831014"/>
            <a:ext cx="8106418" cy="6264051"/>
          </a:xfrm>
          <a:prstGeom prst="rect">
            <a:avLst/>
          </a:prstGeom>
        </p:spPr>
      </p:pic>
      <p:sp>
        <p:nvSpPr>
          <p:cNvPr id="11" name="TextBox 10"/>
          <p:cNvSpPr txBox="1"/>
          <p:nvPr/>
        </p:nvSpPr>
        <p:spPr>
          <a:xfrm>
            <a:off x="3751506" y="1740728"/>
            <a:ext cx="1629292" cy="276999"/>
          </a:xfrm>
          <a:prstGeom prst="rect">
            <a:avLst/>
          </a:prstGeom>
          <a:noFill/>
        </p:spPr>
        <p:txBody>
          <a:bodyPr wrap="none" rtlCol="0">
            <a:spAutoFit/>
          </a:bodyPr>
          <a:lstStyle/>
          <a:p>
            <a:r>
              <a:rPr lang="en-US" sz="1200" dirty="0" smtClean="0">
                <a:solidFill>
                  <a:schemeClr val="bg1"/>
                </a:solidFill>
              </a:rPr>
              <a:t>A Medical Home for All</a:t>
            </a:r>
            <a:endParaRPr lang="en-US" sz="1200" dirty="0">
              <a:solidFill>
                <a:schemeClr val="bg1"/>
              </a:solidFill>
            </a:endParaRPr>
          </a:p>
        </p:txBody>
      </p:sp>
    </p:spTree>
    <p:extLst>
      <p:ext uri="{BB962C8B-B14F-4D97-AF65-F5344CB8AC3E}">
        <p14:creationId xmlns:p14="http://schemas.microsoft.com/office/powerpoint/2010/main" val="1186180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Practice Transformation </a:t>
            </a:r>
            <a:r>
              <a:rPr lang="en-US" sz="3200" dirty="0" smtClean="0"/>
              <a:t>Plans (PTPs)</a:t>
            </a:r>
            <a:endParaRPr lang="en-US" sz="3200" dirty="0"/>
          </a:p>
        </p:txBody>
      </p:sp>
      <p:sp>
        <p:nvSpPr>
          <p:cNvPr id="3" name="Content Placeholder 2"/>
          <p:cNvSpPr>
            <a:spLocks noGrp="1"/>
          </p:cNvSpPr>
          <p:nvPr>
            <p:ph idx="1"/>
          </p:nvPr>
        </p:nvSpPr>
        <p:spPr>
          <a:xfrm>
            <a:off x="457200" y="1181972"/>
            <a:ext cx="8229600" cy="5174377"/>
          </a:xfrm>
        </p:spPr>
        <p:txBody>
          <a:bodyPr>
            <a:normAutofit lnSpcReduction="10000"/>
          </a:bodyPr>
          <a:lstStyle/>
          <a:p>
            <a:pPr marL="0" indent="0">
              <a:buNone/>
            </a:pPr>
            <a:endParaRPr lang="en-US" sz="2700" dirty="0" smtClean="0"/>
          </a:p>
          <a:p>
            <a:pPr marL="0" indent="0">
              <a:buNone/>
            </a:pPr>
            <a:r>
              <a:rPr lang="en-US" sz="2700" dirty="0" smtClean="0"/>
              <a:t>Customized (</a:t>
            </a:r>
            <a:r>
              <a:rPr lang="en-US" sz="2700" dirty="0"/>
              <a:t>PTPs) track the following areas</a:t>
            </a:r>
            <a:r>
              <a:rPr lang="en-US" sz="2700" dirty="0" smtClean="0"/>
              <a:t>:</a:t>
            </a:r>
          </a:p>
          <a:p>
            <a:pPr marL="0" indent="0">
              <a:buNone/>
            </a:pPr>
            <a:endParaRPr lang="en-US" sz="2700" dirty="0"/>
          </a:p>
          <a:p>
            <a:pPr>
              <a:buFontTx/>
              <a:buChar char="-"/>
            </a:pPr>
            <a:r>
              <a:rPr lang="en-US" sz="2700" dirty="0"/>
              <a:t>Access to Care and Information</a:t>
            </a:r>
          </a:p>
          <a:p>
            <a:pPr>
              <a:buFontTx/>
              <a:buChar char="-"/>
            </a:pPr>
            <a:r>
              <a:rPr lang="en-US" sz="2700" dirty="0"/>
              <a:t>Practice-Based Services</a:t>
            </a:r>
          </a:p>
          <a:p>
            <a:pPr>
              <a:buFontTx/>
              <a:buChar char="-"/>
            </a:pPr>
            <a:r>
              <a:rPr lang="en-US" sz="2700" dirty="0"/>
              <a:t>Care Management</a:t>
            </a:r>
          </a:p>
          <a:p>
            <a:pPr>
              <a:buFontTx/>
              <a:buChar char="-"/>
            </a:pPr>
            <a:r>
              <a:rPr lang="en-US" sz="2700" dirty="0"/>
              <a:t>Practice Management</a:t>
            </a:r>
          </a:p>
          <a:p>
            <a:pPr>
              <a:buFontTx/>
              <a:buChar char="-"/>
            </a:pPr>
            <a:r>
              <a:rPr lang="en-US" sz="2700" dirty="0"/>
              <a:t>Health Information </a:t>
            </a:r>
            <a:r>
              <a:rPr lang="en-US" sz="2700" dirty="0" smtClean="0"/>
              <a:t>Technology</a:t>
            </a:r>
          </a:p>
          <a:p>
            <a:pPr>
              <a:buFontTx/>
              <a:buChar char="-"/>
            </a:pPr>
            <a:r>
              <a:rPr lang="en-US" sz="2700" dirty="0" smtClean="0"/>
              <a:t>Quality </a:t>
            </a:r>
            <a:r>
              <a:rPr lang="en-US" sz="2700" dirty="0"/>
              <a:t>and Safety</a:t>
            </a:r>
          </a:p>
          <a:p>
            <a:pPr>
              <a:buFontTx/>
              <a:buChar char="-"/>
            </a:pPr>
            <a:r>
              <a:rPr lang="en-US" sz="2700" dirty="0"/>
              <a:t>Practice-Based Care Team</a:t>
            </a:r>
          </a:p>
          <a:p>
            <a:pPr>
              <a:buFontTx/>
              <a:buChar char="-"/>
            </a:pPr>
            <a:r>
              <a:rPr lang="en-US" sz="2700" dirty="0"/>
              <a:t>Care Coordination</a:t>
            </a:r>
          </a:p>
          <a:p>
            <a:pPr>
              <a:buFontTx/>
              <a:buChar char="-"/>
            </a:pPr>
            <a:endParaRPr lang="en-US" sz="2400"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9</a:t>
            </a:fld>
            <a:endParaRPr lang="en-US" dirty="0"/>
          </a:p>
        </p:txBody>
      </p:sp>
    </p:spTree>
    <p:extLst>
      <p:ext uri="{BB962C8B-B14F-4D97-AF65-F5344CB8AC3E}">
        <p14:creationId xmlns:p14="http://schemas.microsoft.com/office/powerpoint/2010/main" val="2014184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2974</TotalTime>
  <Words>1006</Words>
  <Application>Microsoft Office PowerPoint</Application>
  <PresentationFormat>On-screen Show (4:3)</PresentationFormat>
  <Paragraphs>241</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 Black </vt:lpstr>
      <vt:lpstr>PowerPoint Presentation</vt:lpstr>
      <vt:lpstr>Healthcare’s New Challenge</vt:lpstr>
      <vt:lpstr>PowerPoint Presentation</vt:lpstr>
      <vt:lpstr>Change Theory:  Medical Neighborhood Model </vt:lpstr>
      <vt:lpstr>MEDICAL NEIGHBORHOOD Strategies and partners</vt:lpstr>
      <vt:lpstr>Health Care Innovation Award (Challenge Grant)</vt:lpstr>
      <vt:lpstr>Goals (by 6/30/2015)</vt:lpstr>
      <vt:lpstr>Patient-Centered Medical Home (PCMH) Components</vt:lpstr>
      <vt:lpstr>Practice Transformation Plans (PTPs)</vt:lpstr>
      <vt:lpstr>Practice Transformation Plans Tracking Patient-Centered Model Development</vt:lpstr>
      <vt:lpstr>Clinical Outcome Indicators – Aggregate (6th Quarter)</vt:lpstr>
      <vt:lpstr>Sample De-identified Risk Measure; Comparison to Peer</vt:lpstr>
      <vt:lpstr>NCQA Recognition Requirement</vt:lpstr>
      <vt:lpstr>NCQA Submission Status</vt:lpstr>
      <vt:lpstr>PCMH Challenges</vt:lpstr>
      <vt:lpstr>PCMH Payer Partners</vt:lpstr>
      <vt:lpstr>Expanded Access to Primary Care:  Enroll Wyoming</vt:lpstr>
      <vt:lpstr>Progress and Impact of Other Medical Neighborhood Strategies</vt:lpstr>
      <vt:lpstr>27 TransforMED Primary Care Medical Homes;  7 Pharmacies Offering MTM </vt:lpstr>
      <vt:lpstr>28 Participating Hospitals – All Strategies; 14 Rural Care Transition Nursing Sites</vt:lpstr>
      <vt:lpstr>Martha’s two slides here</vt:lpstr>
      <vt:lpstr>Cheyenne Regional’s Medical Neighborhood</vt:lpstr>
    </vt:vector>
  </TitlesOfParts>
  <Company>Warehouse Twenty 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Dean</dc:creator>
  <cp:lastModifiedBy>Phyllis Sherard</cp:lastModifiedBy>
  <cp:revision>133</cp:revision>
  <cp:lastPrinted>2014-06-03T14:53:46Z</cp:lastPrinted>
  <dcterms:created xsi:type="dcterms:W3CDTF">2013-03-19T14:15:36Z</dcterms:created>
  <dcterms:modified xsi:type="dcterms:W3CDTF">2014-06-16T22:51:03Z</dcterms:modified>
</cp:coreProperties>
</file>